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tiff" ContentType="image/tiff"/>
  <Default Extension="xlsx" ContentType="application/vnd.openxmlformats-officedocument.spreadsheetml.sheet"/>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6.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64" r:id="rId2"/>
    <p:sldId id="272" r:id="rId3"/>
    <p:sldId id="266" r:id="rId4"/>
    <p:sldId id="267" r:id="rId5"/>
    <p:sldId id="269" r:id="rId6"/>
    <p:sldId id="268" r:id="rId7"/>
    <p:sldId id="270" r:id="rId8"/>
    <p:sldId id="271" r:id="rId9"/>
    <p:sldId id="274" r:id="rId10"/>
    <p:sldId id="275" r:id="rId11"/>
    <p:sldId id="279" r:id="rId12"/>
    <p:sldId id="273" r:id="rId13"/>
    <p:sldId id="276" r:id="rId14"/>
    <p:sldId id="277" r:id="rId15"/>
    <p:sldId id="278" r:id="rId16"/>
    <p:sldId id="28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aron Meressie" initials="AM" lastIdx="0" clrIdx="0">
    <p:extLst/>
  </p:cmAuthor>
  <p:cmAuthor id="2" name="Aaron Meressie" initials="AM [2]" lastIdx="0"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kiosk/>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159CF7"/>
    <a:srgbClr val="B2FFD6"/>
    <a:srgbClr val="BAF2BB"/>
    <a:srgbClr val="FFF67E"/>
    <a:srgbClr val="FFE9BB"/>
    <a:srgbClr val="E0D3FF"/>
    <a:srgbClr val="C2BAFF"/>
    <a:srgbClr val="FFABA1"/>
    <a:srgbClr val="FFEBDE"/>
    <a:srgbClr val="1086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44"/>
    <p:restoredTop sz="94454"/>
  </p:normalViewPr>
  <p:slideViewPr>
    <p:cSldViewPr snapToGrid="0" snapToObjects="1">
      <p:cViewPr varScale="1">
        <p:scale>
          <a:sx n="68" d="100"/>
          <a:sy n="68" d="100"/>
        </p:scale>
        <p:origin x="156" y="4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GB" sz="1862" b="0" i="0" u="none" strike="noStrike" kern="1200" spc="0" baseline="0">
                <a:solidFill>
                  <a:schemeClr val="tx1">
                    <a:lumMod val="65000"/>
                    <a:lumOff val="35000"/>
                  </a:schemeClr>
                </a:solidFill>
                <a:latin typeface="+mn-lt"/>
                <a:ea typeface="+mn-ea"/>
                <a:cs typeface="+mn-cs"/>
              </a:defRPr>
            </a:pPr>
            <a:r>
              <a:rPr lang="en-GB" dirty="0">
                <a:solidFill>
                  <a:schemeClr val="bg2">
                    <a:lumMod val="75000"/>
                  </a:schemeClr>
                </a:solidFill>
              </a:rPr>
              <a:t>Is it clear how you log onto to the system according to what user you are?</a:t>
            </a:r>
            <a:r>
              <a:rPr lang="en-GB" dirty="0"/>
              <a:t>
</a:t>
            </a:r>
          </a:p>
        </c:rich>
      </c:tx>
      <c:overlay val="0"/>
      <c:spPr>
        <a:noFill/>
        <a:ln>
          <a:noFill/>
        </a:ln>
        <a:effectLst/>
      </c:spPr>
      <c:txPr>
        <a:bodyPr rot="0" spcFirstLastPara="1" vertOverflow="ellipsis" vert="horz" wrap="square" anchor="ctr" anchorCtr="1"/>
        <a:lstStyle/>
        <a:p>
          <a:pPr>
            <a:defRPr lang="en-GB"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Is it clear how you log onto to the system according to what user you are?
</c:v>
                </c:pt>
              </c:strCache>
            </c:strRef>
          </c:tx>
          <c:dPt>
            <c:idx val="0"/>
            <c:bubble3D val="0"/>
            <c:spPr>
              <a:solidFill>
                <a:schemeClr val="accent1"/>
              </a:solidFill>
              <a:ln w="19050">
                <a:solidFill>
                  <a:schemeClr val="lt1"/>
                </a:solidFill>
              </a:ln>
              <a:effectLst/>
            </c:spPr>
          </c:dPt>
          <c:cat>
            <c:numRef>
              <c:f>Sheet1!$A$2</c:f>
              <c:numCache>
                <c:formatCode>0%</c:formatCode>
                <c:ptCount val="1"/>
                <c:pt idx="0">
                  <c:v>1</c:v>
                </c:pt>
              </c:numCache>
            </c:numRef>
          </c:cat>
          <c:val>
            <c:numRef>
              <c:f>Sheet1!$B$2</c:f>
              <c:numCache>
                <c:formatCode>General</c:formatCode>
                <c:ptCount val="1"/>
                <c:pt idx="0">
                  <c:v>8.1999999999999993</c:v>
                </c:pt>
              </c:numCache>
            </c:numRef>
          </c:val>
          <c:extLst>
            <c:ext xmlns:c16="http://schemas.microsoft.com/office/drawing/2014/chart" uri="{C3380CC4-5D6E-409C-BE32-E72D297353CC}">
              <c16:uniqueId val="{00000000-D892-4467-92D9-38AF60D3D5AA}"/>
            </c:ext>
          </c:extLst>
        </c:ser>
        <c:dLbls>
          <c:showLegendKey val="0"/>
          <c:showVal val="0"/>
          <c:showCatName val="0"/>
          <c:showSerName val="0"/>
          <c:showPercent val="0"/>
          <c:showBubbleSize val="0"/>
          <c:showLeaderLines val="1"/>
        </c:dLbls>
        <c:firstSliceAng val="0"/>
      </c:pieChart>
      <c:spPr>
        <a:noFill/>
        <a:ln>
          <a:noFill/>
        </a:ln>
        <a:effectLst/>
      </c:spPr>
    </c:plotArea>
    <c:legend>
      <c:legendPos val="l"/>
      <c:overlay val="1"/>
      <c:spPr>
        <a:noFill/>
        <a:ln>
          <a:noFill/>
        </a:ln>
        <a:effectLst/>
      </c:spPr>
      <c:txPr>
        <a:bodyPr rot="0" spcFirstLastPara="1" vertOverflow="ellipsis" vert="horz" wrap="square" anchor="ctr" anchorCtr="1"/>
        <a:lstStyle/>
        <a:p>
          <a:pPr>
            <a:defRPr lang="en-GB"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r>
              <a:rPr lang="en-US" sz="1800" dirty="0">
                <a:solidFill>
                  <a:schemeClr val="bg2">
                    <a:lumMod val="75000"/>
                  </a:schemeClr>
                </a:solidFill>
                <a:effectLst/>
              </a:rPr>
              <a:t>Is there enough information for you to login clearly?</a:t>
            </a:r>
            <a:endParaRPr lang="en-GB" dirty="0">
              <a:solidFill>
                <a:schemeClr val="bg2">
                  <a:lumMod val="75000"/>
                </a:schemeClr>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r>
              <a:rPr lang="en-GB" dirty="0"/>
              <a:t>
</a:t>
            </a:r>
          </a:p>
        </c:rich>
      </c:tx>
      <c:layout>
        <c:manualLayout>
          <c:xMode val="edge"/>
          <c:yMode val="edge"/>
          <c:x val="0.13829692160099896"/>
          <c:y val="0.19487382844784815"/>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endParaRPr lang="en-US"/>
        </a:p>
      </c:txPr>
    </c:title>
    <c:autoTitleDeleted val="0"/>
    <c:plotArea>
      <c:layout/>
      <c:pieChart>
        <c:varyColors val="1"/>
        <c:ser>
          <c:idx val="0"/>
          <c:order val="0"/>
          <c:tx>
            <c:strRef>
              <c:f>Sheet1!$B$1</c:f>
              <c:strCache>
                <c:ptCount val="1"/>
                <c:pt idx="0">
                  <c:v>Is it clear how you log onto to the system according to what user you are?
</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58A-419F-8578-6F434751AD0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58A-419F-8578-6F434751AD0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58A-419F-8578-6F434751AD0B}"/>
              </c:ext>
            </c:extLst>
          </c:dPt>
          <c:cat>
            <c:numRef>
              <c:f>Sheet1!$A$2:$A$3</c:f>
              <c:numCache>
                <c:formatCode>0%</c:formatCode>
                <c:ptCount val="2"/>
                <c:pt idx="0">
                  <c:v>1</c:v>
                </c:pt>
                <c:pt idx="1">
                  <c:v>0</c:v>
                </c:pt>
              </c:numCache>
            </c:numRef>
          </c:cat>
          <c:val>
            <c:numRef>
              <c:f>Sheet1!$B$2:$B$3</c:f>
              <c:numCache>
                <c:formatCode>General</c:formatCode>
                <c:ptCount val="2"/>
                <c:pt idx="0">
                  <c:v>10</c:v>
                </c:pt>
                <c:pt idx="1">
                  <c:v>0</c:v>
                </c:pt>
              </c:numCache>
            </c:numRef>
          </c:val>
          <c:extLst>
            <c:ext xmlns:c16="http://schemas.microsoft.com/office/drawing/2014/chart" uri="{C3380CC4-5D6E-409C-BE32-E72D297353CC}">
              <c16:uniqueId val="{00000006-558A-419F-8578-6F434751AD0B}"/>
            </c:ext>
          </c:extLst>
        </c:ser>
        <c:dLbls>
          <c:showLegendKey val="0"/>
          <c:showVal val="0"/>
          <c:showCatName val="0"/>
          <c:showSerName val="0"/>
          <c:showPercent val="0"/>
          <c:showBubbleSize val="0"/>
          <c:showLeaderLines val="1"/>
        </c:dLbls>
        <c:firstSliceAng val="0"/>
      </c:pieChart>
      <c:spPr>
        <a:noFill/>
        <a:ln>
          <a:noFill/>
        </a:ln>
        <a:effectLst/>
      </c:spPr>
    </c:plotArea>
    <c:legend>
      <c:legendPos val="l"/>
      <c:overlay val="1"/>
      <c:spPr>
        <a:noFill/>
        <a:ln>
          <a:noFill/>
        </a:ln>
        <a:effectLst/>
      </c:spPr>
      <c:txPr>
        <a:bodyPr rot="0" spcFirstLastPara="1" vertOverflow="ellipsis" vert="horz" wrap="square" anchor="ctr" anchorCtr="1"/>
        <a:lstStyle/>
        <a:p>
          <a:pPr>
            <a:defRPr lang="en-GB"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r>
              <a:rPr lang="en-US" sz="1862" b="0" i="0" u="none" strike="noStrike" baseline="0" dirty="0">
                <a:solidFill>
                  <a:schemeClr val="bg2">
                    <a:lumMod val="75000"/>
                  </a:schemeClr>
                </a:solidFill>
                <a:effectLst/>
              </a:rPr>
              <a:t>Is there enough information for you to create an account?</a:t>
            </a:r>
          </a:p>
          <a:p>
            <a:pPr marL="0" marR="0" lvl="0" indent="0" algn="ctr" defTabSz="914400" rtl="0" eaLnBrk="1" fontAlgn="auto" latinLnBrk="0" hangingPunct="1">
              <a:lnSpc>
                <a:spcPct val="100000"/>
              </a:lnSpc>
              <a:spcBef>
                <a:spcPts val="0"/>
              </a:spcBef>
              <a:spcAft>
                <a:spcPts val="0"/>
              </a:spcAft>
              <a:buClrTx/>
              <a:buSzTx/>
              <a:buFontTx/>
              <a:buNone/>
              <a:tabLst/>
              <a:defRPr>
                <a:solidFill>
                  <a:prstClr val="black">
                    <a:lumMod val="65000"/>
                    <a:lumOff val="35000"/>
                  </a:prstClr>
                </a:solidFill>
              </a:defRPr>
            </a:pPr>
            <a:r>
              <a:rPr lang="en-GB" dirty="0"/>
              <a:t>
</a:t>
            </a:r>
          </a:p>
        </c:rich>
      </c:tx>
      <c:layout>
        <c:manualLayout>
          <c:xMode val="edge"/>
          <c:yMode val="edge"/>
          <c:x val="0.13829692160099896"/>
          <c:y val="0.19487382844784815"/>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endParaRPr lang="en-US"/>
        </a:p>
      </c:txPr>
    </c:title>
    <c:autoTitleDeleted val="0"/>
    <c:plotArea>
      <c:layout/>
      <c:pieChart>
        <c:varyColors val="1"/>
        <c:ser>
          <c:idx val="0"/>
          <c:order val="0"/>
          <c:tx>
            <c:strRef>
              <c:f>Sheet1!$B$1</c:f>
              <c:strCache>
                <c:ptCount val="1"/>
                <c:pt idx="0">
                  <c:v>Is it clear how you log onto to the system according to what user you are?
</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5DA-484F-9C04-0DAFE938F582}"/>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5DA-484F-9C04-0DAFE938F582}"/>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5DA-484F-9C04-0DAFE938F582}"/>
              </c:ext>
            </c:extLst>
          </c:dPt>
          <c:cat>
            <c:strRef>
              <c:f>Sheet1!$A$2:$A$4</c:f>
              <c:strCache>
                <c:ptCount val="3"/>
                <c:pt idx="0">
                  <c:v>Yes </c:v>
                </c:pt>
                <c:pt idx="1">
                  <c:v>No</c:v>
                </c:pt>
                <c:pt idx="2">
                  <c:v>Not Sure</c:v>
                </c:pt>
              </c:strCache>
            </c:strRef>
          </c:cat>
          <c:val>
            <c:numRef>
              <c:f>Sheet1!$B$2:$B$4</c:f>
              <c:numCache>
                <c:formatCode>General</c:formatCode>
                <c:ptCount val="3"/>
                <c:pt idx="0">
                  <c:v>8.1999999999999993</c:v>
                </c:pt>
                <c:pt idx="1">
                  <c:v>3.2</c:v>
                </c:pt>
              </c:numCache>
            </c:numRef>
          </c:val>
          <c:extLst>
            <c:ext xmlns:c16="http://schemas.microsoft.com/office/drawing/2014/chart" uri="{C3380CC4-5D6E-409C-BE32-E72D297353CC}">
              <c16:uniqueId val="{00000006-45DA-484F-9C04-0DAFE938F582}"/>
            </c:ext>
          </c:extLst>
        </c:ser>
        <c:dLbls>
          <c:showLegendKey val="0"/>
          <c:showVal val="0"/>
          <c:showCatName val="0"/>
          <c:showSerName val="0"/>
          <c:showPercent val="0"/>
          <c:showBubbleSize val="0"/>
          <c:showLeaderLines val="1"/>
        </c:dLbls>
        <c:firstSliceAng val="0"/>
      </c:pieChart>
      <c:spPr>
        <a:noFill/>
        <a:ln>
          <a:noFill/>
        </a:ln>
        <a:effectLst/>
      </c:spPr>
    </c:plotArea>
    <c:legend>
      <c:legendPos val="l"/>
      <c:overlay val="1"/>
      <c:spPr>
        <a:noFill/>
        <a:ln>
          <a:noFill/>
        </a:ln>
        <a:effectLst/>
      </c:spPr>
      <c:txPr>
        <a:bodyPr rot="0" spcFirstLastPara="1" vertOverflow="ellipsis" vert="horz" wrap="square" anchor="ctr" anchorCtr="1"/>
        <a:lstStyle/>
        <a:p>
          <a:pPr>
            <a:defRPr lang="en-GB"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r>
              <a:rPr lang="en-US" sz="1600" dirty="0">
                <a:solidFill>
                  <a:schemeClr val="bg2">
                    <a:lumMod val="75000"/>
                  </a:schemeClr>
                </a:solidFill>
                <a:effectLst/>
              </a:rPr>
              <a:t>Is the information about your profile displayed clearly?</a:t>
            </a:r>
            <a:endParaRPr lang="en-GB" sz="1800" dirty="0">
              <a:solidFill>
                <a:schemeClr val="bg2">
                  <a:lumMod val="75000"/>
                </a:schemeClr>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solidFill>
                  <a:prstClr val="black">
                    <a:lumMod val="65000"/>
                    <a:lumOff val="35000"/>
                  </a:prstClr>
                </a:solidFill>
              </a:defRPr>
            </a:pPr>
            <a:r>
              <a:rPr lang="en-GB" dirty="0"/>
              <a:t>
</a:t>
            </a:r>
          </a:p>
        </c:rich>
      </c:tx>
      <c:layout>
        <c:manualLayout>
          <c:xMode val="edge"/>
          <c:yMode val="edge"/>
          <c:x val="0.17568864622778205"/>
          <c:y val="0.13616225699551648"/>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endParaRPr lang="en-US"/>
        </a:p>
      </c:txPr>
    </c:title>
    <c:autoTitleDeleted val="0"/>
    <c:plotArea>
      <c:layout/>
      <c:pieChart>
        <c:varyColors val="1"/>
        <c:ser>
          <c:idx val="0"/>
          <c:order val="0"/>
          <c:tx>
            <c:strRef>
              <c:f>Sheet1!$B$1</c:f>
              <c:strCache>
                <c:ptCount val="1"/>
                <c:pt idx="0">
                  <c:v>Is it clear how you log onto to the system according to what user you are?
</c:v>
                </c:pt>
              </c:strCache>
            </c:strRef>
          </c:tx>
          <c:spPr>
            <a:effectLst>
              <a:glow rad="12700">
                <a:schemeClr val="accent1">
                  <a:alpha val="40000"/>
                </a:schemeClr>
              </a:glow>
            </a:effectLst>
          </c:spPr>
          <c:dPt>
            <c:idx val="0"/>
            <c:bubble3D val="0"/>
            <c:spPr>
              <a:solidFill>
                <a:schemeClr val="accent1"/>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1-A93C-487E-8F94-E47186A429F2}"/>
              </c:ext>
            </c:extLst>
          </c:dPt>
          <c:dPt>
            <c:idx val="1"/>
            <c:bubble3D val="0"/>
            <c:spPr>
              <a:solidFill>
                <a:schemeClr val="accent2"/>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3-A93C-487E-8F94-E47186A429F2}"/>
              </c:ext>
            </c:extLst>
          </c:dPt>
          <c:dPt>
            <c:idx val="2"/>
            <c:bubble3D val="0"/>
            <c:spPr>
              <a:solidFill>
                <a:schemeClr val="accent3"/>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5-A93C-487E-8F94-E47186A429F2}"/>
              </c:ext>
            </c:extLst>
          </c:dPt>
          <c:cat>
            <c:strRef>
              <c:f>Sheet1!$A$2:$A$4</c:f>
              <c:strCache>
                <c:ptCount val="3"/>
                <c:pt idx="0">
                  <c:v>Yes </c:v>
                </c:pt>
                <c:pt idx="1">
                  <c:v>No</c:v>
                </c:pt>
                <c:pt idx="2">
                  <c:v>Not Sure</c:v>
                </c:pt>
              </c:strCache>
            </c:strRef>
          </c:cat>
          <c:val>
            <c:numRef>
              <c:f>Sheet1!$B$2:$B$4</c:f>
              <c:numCache>
                <c:formatCode>General</c:formatCode>
                <c:ptCount val="3"/>
                <c:pt idx="0">
                  <c:v>8.1999999999999993</c:v>
                </c:pt>
                <c:pt idx="1">
                  <c:v>3.2</c:v>
                </c:pt>
              </c:numCache>
            </c:numRef>
          </c:val>
          <c:extLst>
            <c:ext xmlns:c16="http://schemas.microsoft.com/office/drawing/2014/chart" uri="{C3380CC4-5D6E-409C-BE32-E72D297353CC}">
              <c16:uniqueId val="{00000006-A93C-487E-8F94-E47186A429F2}"/>
            </c:ext>
          </c:extLst>
        </c:ser>
        <c:dLbls>
          <c:showLegendKey val="0"/>
          <c:showVal val="0"/>
          <c:showCatName val="0"/>
          <c:showSerName val="0"/>
          <c:showPercent val="0"/>
          <c:showBubbleSize val="0"/>
          <c:showLeaderLines val="1"/>
        </c:dLbls>
        <c:firstSliceAng val="20"/>
      </c:pieChart>
      <c:spPr>
        <a:noFill/>
        <a:ln>
          <a:noFill/>
        </a:ln>
        <a:effectLst/>
      </c:spPr>
    </c:plotArea>
    <c:legend>
      <c:legendPos val="l"/>
      <c:legendEntry>
        <c:idx val="2"/>
        <c:delete val="1"/>
      </c:legendEntry>
      <c:overlay val="1"/>
      <c:spPr>
        <a:noFill/>
        <a:ln>
          <a:noFill/>
        </a:ln>
        <a:effectLst/>
      </c:spPr>
      <c:txPr>
        <a:bodyPr rot="0" spcFirstLastPara="1" vertOverflow="ellipsis" vert="horz" wrap="square" anchor="ctr" anchorCtr="1"/>
        <a:lstStyle/>
        <a:p>
          <a:pPr>
            <a:defRPr lang="en-GB"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r>
              <a:rPr lang="en-US" sz="1800" dirty="0">
                <a:solidFill>
                  <a:schemeClr val="bg2">
                    <a:lumMod val="75000"/>
                  </a:schemeClr>
                </a:solidFill>
                <a:effectLst/>
              </a:rPr>
              <a:t>Is it easy to edit?</a:t>
            </a:r>
            <a:endParaRPr lang="en-GB" dirty="0">
              <a:solidFill>
                <a:schemeClr val="bg2">
                  <a:lumMod val="75000"/>
                </a:schemeClr>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solidFill>
                  <a:prstClr val="black">
                    <a:lumMod val="65000"/>
                    <a:lumOff val="35000"/>
                  </a:prstClr>
                </a:solidFill>
              </a:defRPr>
            </a:pPr>
            <a:r>
              <a:rPr lang="en-GB" dirty="0"/>
              <a:t>
</a:t>
            </a:r>
          </a:p>
        </c:rich>
      </c:tx>
      <c:layout>
        <c:manualLayout>
          <c:xMode val="edge"/>
          <c:yMode val="edge"/>
          <c:x val="0.3172432952391287"/>
          <c:y val="0.1068063984984594"/>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endParaRPr lang="en-US"/>
        </a:p>
      </c:txPr>
    </c:title>
    <c:autoTitleDeleted val="0"/>
    <c:plotArea>
      <c:layout/>
      <c:pieChart>
        <c:varyColors val="1"/>
        <c:ser>
          <c:idx val="0"/>
          <c:order val="0"/>
          <c:tx>
            <c:strRef>
              <c:f>Sheet1!$B$1</c:f>
              <c:strCache>
                <c:ptCount val="1"/>
                <c:pt idx="0">
                  <c:v>Is it clear how you log onto to the system according to what user you are?
</c:v>
                </c:pt>
              </c:strCache>
            </c:strRef>
          </c:tx>
          <c:spPr>
            <a:effectLst>
              <a:glow rad="12700">
                <a:schemeClr val="accent1">
                  <a:alpha val="40000"/>
                </a:schemeClr>
              </a:glow>
            </a:effectLst>
          </c:spPr>
          <c:dPt>
            <c:idx val="0"/>
            <c:bubble3D val="0"/>
            <c:spPr>
              <a:solidFill>
                <a:schemeClr val="accent1"/>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1-AFB6-4528-8D9B-5DCCD778BA24}"/>
              </c:ext>
            </c:extLst>
          </c:dPt>
          <c:dPt>
            <c:idx val="1"/>
            <c:bubble3D val="0"/>
            <c:spPr>
              <a:solidFill>
                <a:schemeClr val="accent2"/>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3-AFB6-4528-8D9B-5DCCD778BA24}"/>
              </c:ext>
            </c:extLst>
          </c:dPt>
          <c:dPt>
            <c:idx val="2"/>
            <c:bubble3D val="0"/>
            <c:spPr>
              <a:solidFill>
                <a:schemeClr val="accent3"/>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5-AFB6-4528-8D9B-5DCCD778BA24}"/>
              </c:ext>
            </c:extLst>
          </c:dPt>
          <c:cat>
            <c:strRef>
              <c:f>Sheet1!$A$2:$A$4</c:f>
              <c:strCache>
                <c:ptCount val="3"/>
                <c:pt idx="0">
                  <c:v>Yes </c:v>
                </c:pt>
                <c:pt idx="1">
                  <c:v>No</c:v>
                </c:pt>
                <c:pt idx="2">
                  <c:v>Not Sure</c:v>
                </c:pt>
              </c:strCache>
            </c:strRef>
          </c:cat>
          <c:val>
            <c:numRef>
              <c:f>Sheet1!$B$2:$B$4</c:f>
              <c:numCache>
                <c:formatCode>General</c:formatCode>
                <c:ptCount val="3"/>
                <c:pt idx="0">
                  <c:v>8.1999999999999993</c:v>
                </c:pt>
                <c:pt idx="1">
                  <c:v>3.2</c:v>
                </c:pt>
              </c:numCache>
            </c:numRef>
          </c:val>
          <c:extLst>
            <c:ext xmlns:c16="http://schemas.microsoft.com/office/drawing/2014/chart" uri="{C3380CC4-5D6E-409C-BE32-E72D297353CC}">
              <c16:uniqueId val="{00000006-AFB6-4528-8D9B-5DCCD778BA24}"/>
            </c:ext>
          </c:extLst>
        </c:ser>
        <c:dLbls>
          <c:showLegendKey val="0"/>
          <c:showVal val="0"/>
          <c:showCatName val="0"/>
          <c:showSerName val="0"/>
          <c:showPercent val="0"/>
          <c:showBubbleSize val="0"/>
          <c:showLeaderLines val="1"/>
        </c:dLbls>
        <c:firstSliceAng val="20"/>
      </c:pieChart>
      <c:spPr>
        <a:noFill/>
        <a:ln>
          <a:noFill/>
        </a:ln>
        <a:effectLst/>
      </c:spPr>
    </c:plotArea>
    <c:legend>
      <c:legendPos val="l"/>
      <c:legendEntry>
        <c:idx val="2"/>
        <c:delete val="1"/>
      </c:legendEntry>
      <c:overlay val="1"/>
      <c:spPr>
        <a:noFill/>
        <a:ln>
          <a:noFill/>
        </a:ln>
        <a:effectLst/>
      </c:spPr>
      <c:txPr>
        <a:bodyPr rot="0" spcFirstLastPara="1" vertOverflow="ellipsis" vert="horz" wrap="square" anchor="ctr" anchorCtr="1"/>
        <a:lstStyle/>
        <a:p>
          <a:pPr>
            <a:defRPr lang="en-GB"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r>
              <a:rPr lang="en-US" sz="1800" dirty="0">
                <a:solidFill>
                  <a:schemeClr val="bg2">
                    <a:lumMod val="75000"/>
                  </a:schemeClr>
                </a:solidFill>
                <a:effectLst/>
              </a:rPr>
              <a:t>Is it clear what this page is asking for you to do?</a:t>
            </a:r>
            <a:endParaRPr lang="en-GB" dirty="0">
              <a:solidFill>
                <a:schemeClr val="bg2">
                  <a:lumMod val="75000"/>
                </a:schemeClr>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a:solidFill>
                  <a:prstClr val="black">
                    <a:lumMod val="65000"/>
                    <a:lumOff val="35000"/>
                  </a:prstClr>
                </a:solidFill>
              </a:defRPr>
            </a:pPr>
            <a:r>
              <a:rPr lang="en-GB" dirty="0"/>
              <a:t>
</a:t>
            </a:r>
          </a:p>
        </c:rich>
      </c:tx>
      <c:layout>
        <c:manualLayout>
          <c:xMode val="edge"/>
          <c:yMode val="edge"/>
          <c:x val="0.13829692160099896"/>
          <c:y val="0.19487382844784815"/>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endParaRPr lang="en-US"/>
        </a:p>
      </c:txPr>
    </c:title>
    <c:autoTitleDeleted val="0"/>
    <c:plotArea>
      <c:layout/>
      <c:pieChart>
        <c:varyColors val="1"/>
        <c:ser>
          <c:idx val="0"/>
          <c:order val="0"/>
          <c:tx>
            <c:strRef>
              <c:f>Sheet1!$B$1</c:f>
              <c:strCache>
                <c:ptCount val="1"/>
                <c:pt idx="0">
                  <c:v>Is it clear how you log onto to the system according to what user you are?
</c:v>
                </c:pt>
              </c:strCache>
            </c:strRef>
          </c:tx>
          <c:spPr>
            <a:effectLst>
              <a:glow rad="12700">
                <a:schemeClr val="accent1">
                  <a:alpha val="40000"/>
                </a:schemeClr>
              </a:glow>
            </a:effectLst>
          </c:spPr>
          <c:dPt>
            <c:idx val="0"/>
            <c:bubble3D val="0"/>
            <c:spPr>
              <a:solidFill>
                <a:schemeClr val="accent1"/>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1-82CA-4AB5-9B1D-1AA527C4E8CC}"/>
              </c:ext>
            </c:extLst>
          </c:dPt>
          <c:dPt>
            <c:idx val="1"/>
            <c:bubble3D val="0"/>
            <c:spPr>
              <a:solidFill>
                <a:schemeClr val="accent2"/>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3-82CA-4AB5-9B1D-1AA527C4E8CC}"/>
              </c:ext>
            </c:extLst>
          </c:dPt>
          <c:dPt>
            <c:idx val="2"/>
            <c:bubble3D val="0"/>
            <c:spPr>
              <a:solidFill>
                <a:schemeClr val="accent3"/>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5-82CA-4AB5-9B1D-1AA527C4E8CC}"/>
              </c:ext>
            </c:extLst>
          </c:dPt>
          <c:cat>
            <c:strRef>
              <c:f>Sheet1!$A$2:$A$4</c:f>
              <c:strCache>
                <c:ptCount val="3"/>
                <c:pt idx="0">
                  <c:v>83%</c:v>
                </c:pt>
                <c:pt idx="1">
                  <c:v>17%</c:v>
                </c:pt>
                <c:pt idx="2">
                  <c:v>Not Sure</c:v>
                </c:pt>
              </c:strCache>
            </c:strRef>
          </c:cat>
          <c:val>
            <c:numRef>
              <c:f>Sheet1!$B$2:$B$4</c:f>
              <c:numCache>
                <c:formatCode>General</c:formatCode>
                <c:ptCount val="3"/>
                <c:pt idx="0">
                  <c:v>8.1999999999999993</c:v>
                </c:pt>
                <c:pt idx="1">
                  <c:v>3.2</c:v>
                </c:pt>
              </c:numCache>
            </c:numRef>
          </c:val>
          <c:extLst>
            <c:ext xmlns:c16="http://schemas.microsoft.com/office/drawing/2014/chart" uri="{C3380CC4-5D6E-409C-BE32-E72D297353CC}">
              <c16:uniqueId val="{00000006-82CA-4AB5-9B1D-1AA527C4E8CC}"/>
            </c:ext>
          </c:extLst>
        </c:ser>
        <c:dLbls>
          <c:showLegendKey val="0"/>
          <c:showVal val="0"/>
          <c:showCatName val="0"/>
          <c:showSerName val="0"/>
          <c:showPercent val="0"/>
          <c:showBubbleSize val="0"/>
          <c:showLeaderLines val="1"/>
        </c:dLbls>
        <c:firstSliceAng val="20"/>
      </c:pieChart>
      <c:spPr>
        <a:noFill/>
        <a:ln>
          <a:noFill/>
        </a:ln>
        <a:effectLst/>
      </c:spPr>
    </c:plotArea>
    <c:legend>
      <c:legendPos val="l"/>
      <c:legendEntry>
        <c:idx val="2"/>
        <c:delete val="1"/>
      </c:legendEntry>
      <c:overlay val="1"/>
      <c:spPr>
        <a:noFill/>
        <a:ln>
          <a:noFill/>
        </a:ln>
        <a:effectLst/>
      </c:spPr>
      <c:txPr>
        <a:bodyPr rot="0" spcFirstLastPara="1" vertOverflow="ellipsis" vert="horz" wrap="square" anchor="ctr" anchorCtr="1"/>
        <a:lstStyle/>
        <a:p>
          <a:pPr>
            <a:defRPr lang="en-GB"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r>
              <a:rPr lang="en-US" sz="1800" dirty="0">
                <a:effectLst/>
              </a:rPr>
              <a:t>Is it clear how you have received your feedback?</a:t>
            </a:r>
            <a:endParaRPr lang="en-GB" dirty="0">
              <a:effectLst/>
            </a:endParaRPr>
          </a:p>
          <a:p>
            <a:pPr marL="0" marR="0" lvl="0" indent="0" algn="ctr" defTabSz="914400" rtl="0" eaLnBrk="1" fontAlgn="auto" latinLnBrk="0" hangingPunct="1">
              <a:lnSpc>
                <a:spcPct val="100000"/>
              </a:lnSpc>
              <a:spcBef>
                <a:spcPts val="0"/>
              </a:spcBef>
              <a:spcAft>
                <a:spcPts val="0"/>
              </a:spcAft>
              <a:buClrTx/>
              <a:buSzTx/>
              <a:buFontTx/>
              <a:buNone/>
              <a:tabLst/>
              <a:defRPr>
                <a:solidFill>
                  <a:prstClr val="black">
                    <a:lumMod val="65000"/>
                    <a:lumOff val="35000"/>
                  </a:prstClr>
                </a:solidFill>
              </a:defRPr>
            </a:pPr>
            <a:r>
              <a:rPr lang="en-GB" dirty="0"/>
              <a:t>
</a:t>
            </a:r>
          </a:p>
        </c:rich>
      </c:tx>
      <c:layout>
        <c:manualLayout>
          <c:xMode val="edge"/>
          <c:yMode val="edge"/>
          <c:x val="0.12203711317371872"/>
          <c:y val="0.19487384146528652"/>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GB" sz="1862" b="0" i="0" u="none" strike="noStrike" kern="1200" spc="0" baseline="0">
              <a:solidFill>
                <a:prstClr val="black">
                  <a:lumMod val="65000"/>
                  <a:lumOff val="35000"/>
                </a:prstClr>
              </a:solidFill>
              <a:latin typeface="+mn-lt"/>
              <a:ea typeface="+mn-ea"/>
              <a:cs typeface="+mn-cs"/>
            </a:defRPr>
          </a:pPr>
          <a:endParaRPr lang="en-US"/>
        </a:p>
      </c:txPr>
    </c:title>
    <c:autoTitleDeleted val="0"/>
    <c:plotArea>
      <c:layout/>
      <c:pieChart>
        <c:varyColors val="1"/>
        <c:ser>
          <c:idx val="0"/>
          <c:order val="0"/>
          <c:tx>
            <c:strRef>
              <c:f>Sheet1!$B$1</c:f>
              <c:strCache>
                <c:ptCount val="1"/>
                <c:pt idx="0">
                  <c:v>Is it clear how you log onto to the system according to what user you are?
</c:v>
                </c:pt>
              </c:strCache>
            </c:strRef>
          </c:tx>
          <c:spPr>
            <a:effectLst>
              <a:glow rad="12700">
                <a:schemeClr val="accent1">
                  <a:alpha val="40000"/>
                </a:schemeClr>
              </a:glow>
            </a:effectLst>
          </c:spPr>
          <c:dPt>
            <c:idx val="0"/>
            <c:bubble3D val="0"/>
            <c:spPr>
              <a:solidFill>
                <a:schemeClr val="accent1"/>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1-80D7-4D91-9D9F-10C993FD9F64}"/>
              </c:ext>
            </c:extLst>
          </c:dPt>
          <c:dPt>
            <c:idx val="1"/>
            <c:bubble3D val="0"/>
            <c:spPr>
              <a:solidFill>
                <a:schemeClr val="accent2"/>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3-80D7-4D91-9D9F-10C993FD9F64}"/>
              </c:ext>
            </c:extLst>
          </c:dPt>
          <c:dPt>
            <c:idx val="2"/>
            <c:bubble3D val="0"/>
            <c:spPr>
              <a:solidFill>
                <a:schemeClr val="accent3"/>
              </a:solidFill>
              <a:ln w="19050">
                <a:solidFill>
                  <a:schemeClr val="lt1"/>
                </a:solidFill>
              </a:ln>
              <a:effectLst>
                <a:glow rad="12700">
                  <a:schemeClr val="accent1">
                    <a:alpha val="40000"/>
                  </a:schemeClr>
                </a:glow>
              </a:effectLst>
            </c:spPr>
            <c:extLst>
              <c:ext xmlns:c16="http://schemas.microsoft.com/office/drawing/2014/chart" uri="{C3380CC4-5D6E-409C-BE32-E72D297353CC}">
                <c16:uniqueId val="{00000005-80D7-4D91-9D9F-10C993FD9F64}"/>
              </c:ext>
            </c:extLst>
          </c:dPt>
          <c:cat>
            <c:strRef>
              <c:f>Sheet1!$A$2:$A$4</c:f>
              <c:strCache>
                <c:ptCount val="3"/>
                <c:pt idx="0">
                  <c:v>Yes </c:v>
                </c:pt>
                <c:pt idx="1">
                  <c:v>No</c:v>
                </c:pt>
                <c:pt idx="2">
                  <c:v>Not Sure</c:v>
                </c:pt>
              </c:strCache>
            </c:strRef>
          </c:cat>
          <c:val>
            <c:numRef>
              <c:f>Sheet1!$B$2:$B$4</c:f>
              <c:numCache>
                <c:formatCode>General</c:formatCode>
                <c:ptCount val="3"/>
                <c:pt idx="0">
                  <c:v>8.1999999999999993</c:v>
                </c:pt>
                <c:pt idx="1">
                  <c:v>3.2</c:v>
                </c:pt>
              </c:numCache>
            </c:numRef>
          </c:val>
          <c:extLst>
            <c:ext xmlns:c16="http://schemas.microsoft.com/office/drawing/2014/chart" uri="{C3380CC4-5D6E-409C-BE32-E72D297353CC}">
              <c16:uniqueId val="{00000006-80D7-4D91-9D9F-10C993FD9F64}"/>
            </c:ext>
          </c:extLst>
        </c:ser>
        <c:dLbls>
          <c:showLegendKey val="0"/>
          <c:showVal val="0"/>
          <c:showCatName val="0"/>
          <c:showSerName val="0"/>
          <c:showPercent val="0"/>
          <c:showBubbleSize val="0"/>
          <c:showLeaderLines val="1"/>
        </c:dLbls>
        <c:firstSliceAng val="20"/>
      </c:pieChart>
      <c:spPr>
        <a:noFill/>
        <a:ln>
          <a:noFill/>
        </a:ln>
        <a:effectLst/>
      </c:spPr>
    </c:plotArea>
    <c:legend>
      <c:legendPos val="l"/>
      <c:legendEntry>
        <c:idx val="2"/>
        <c:delete val="1"/>
      </c:legendEntry>
      <c:overlay val="1"/>
      <c:spPr>
        <a:noFill/>
        <a:ln>
          <a:noFill/>
        </a:ln>
        <a:effectLst/>
      </c:spPr>
      <c:txPr>
        <a:bodyPr rot="0" spcFirstLastPara="1" vertOverflow="ellipsis" vert="horz" wrap="square" anchor="ctr" anchorCtr="1"/>
        <a:lstStyle/>
        <a:p>
          <a:pPr>
            <a:defRPr lang="en-GB"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1E30-404C-B705-D30BE064BEC8}"/>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14D645-E15B-C944-8CD7-EAC60B6CA2B2}" type="datetimeFigureOut">
              <a:rPr lang="en-US" smtClean="0"/>
              <a:t>11/24/2017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CF936E-6452-C542-8522-4DCF9F7D332B}" type="slidenum">
              <a:rPr lang="en-US" smtClean="0"/>
              <a:t>‹#›</a:t>
            </a:fld>
            <a:endParaRPr lang="en-US"/>
          </a:p>
        </p:txBody>
      </p:sp>
    </p:spTree>
    <p:extLst>
      <p:ext uri="{BB962C8B-B14F-4D97-AF65-F5344CB8AC3E}">
        <p14:creationId xmlns:p14="http://schemas.microsoft.com/office/powerpoint/2010/main" val="14801854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1</a:t>
            </a:fld>
            <a:endParaRPr lang="en-US"/>
          </a:p>
        </p:txBody>
      </p:sp>
    </p:spTree>
    <p:extLst>
      <p:ext uri="{BB962C8B-B14F-4D97-AF65-F5344CB8AC3E}">
        <p14:creationId xmlns:p14="http://schemas.microsoft.com/office/powerpoint/2010/main" val="7558796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10</a:t>
            </a:fld>
            <a:endParaRPr lang="en-US"/>
          </a:p>
        </p:txBody>
      </p:sp>
    </p:spTree>
    <p:extLst>
      <p:ext uri="{BB962C8B-B14F-4D97-AF65-F5344CB8AC3E}">
        <p14:creationId xmlns:p14="http://schemas.microsoft.com/office/powerpoint/2010/main" val="1720411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11</a:t>
            </a:fld>
            <a:endParaRPr lang="en-US"/>
          </a:p>
        </p:txBody>
      </p:sp>
    </p:spTree>
    <p:extLst>
      <p:ext uri="{BB962C8B-B14F-4D97-AF65-F5344CB8AC3E}">
        <p14:creationId xmlns:p14="http://schemas.microsoft.com/office/powerpoint/2010/main" val="7817664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12</a:t>
            </a:fld>
            <a:endParaRPr lang="en-US"/>
          </a:p>
        </p:txBody>
      </p:sp>
    </p:spTree>
    <p:extLst>
      <p:ext uri="{BB962C8B-B14F-4D97-AF65-F5344CB8AC3E}">
        <p14:creationId xmlns:p14="http://schemas.microsoft.com/office/powerpoint/2010/main" val="284925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13</a:t>
            </a:fld>
            <a:endParaRPr lang="en-US"/>
          </a:p>
        </p:txBody>
      </p:sp>
    </p:spTree>
    <p:extLst>
      <p:ext uri="{BB962C8B-B14F-4D97-AF65-F5344CB8AC3E}">
        <p14:creationId xmlns:p14="http://schemas.microsoft.com/office/powerpoint/2010/main" val="1167618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14</a:t>
            </a:fld>
            <a:endParaRPr lang="en-US"/>
          </a:p>
        </p:txBody>
      </p:sp>
    </p:spTree>
    <p:extLst>
      <p:ext uri="{BB962C8B-B14F-4D97-AF65-F5344CB8AC3E}">
        <p14:creationId xmlns:p14="http://schemas.microsoft.com/office/powerpoint/2010/main" val="6509023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15</a:t>
            </a:fld>
            <a:endParaRPr lang="en-US"/>
          </a:p>
        </p:txBody>
      </p:sp>
    </p:spTree>
    <p:extLst>
      <p:ext uri="{BB962C8B-B14F-4D97-AF65-F5344CB8AC3E}">
        <p14:creationId xmlns:p14="http://schemas.microsoft.com/office/powerpoint/2010/main" val="4444857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16</a:t>
            </a:fld>
            <a:endParaRPr lang="en-US"/>
          </a:p>
        </p:txBody>
      </p:sp>
    </p:spTree>
    <p:extLst>
      <p:ext uri="{BB962C8B-B14F-4D97-AF65-F5344CB8AC3E}">
        <p14:creationId xmlns:p14="http://schemas.microsoft.com/office/powerpoint/2010/main" val="890045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2</a:t>
            </a:fld>
            <a:endParaRPr lang="en-US"/>
          </a:p>
        </p:txBody>
      </p:sp>
    </p:spTree>
    <p:extLst>
      <p:ext uri="{BB962C8B-B14F-4D97-AF65-F5344CB8AC3E}">
        <p14:creationId xmlns:p14="http://schemas.microsoft.com/office/powerpoint/2010/main" val="17033542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3</a:t>
            </a:fld>
            <a:endParaRPr lang="en-US"/>
          </a:p>
        </p:txBody>
      </p:sp>
    </p:spTree>
    <p:extLst>
      <p:ext uri="{BB962C8B-B14F-4D97-AF65-F5344CB8AC3E}">
        <p14:creationId xmlns:p14="http://schemas.microsoft.com/office/powerpoint/2010/main" val="170919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CF936E-6452-C542-8522-4DCF9F7D332B}" type="slidenum">
              <a:rPr lang="en-US" smtClean="0"/>
              <a:t>4</a:t>
            </a:fld>
            <a:endParaRPr lang="en-US"/>
          </a:p>
        </p:txBody>
      </p:sp>
    </p:spTree>
    <p:extLst>
      <p:ext uri="{BB962C8B-B14F-4D97-AF65-F5344CB8AC3E}">
        <p14:creationId xmlns:p14="http://schemas.microsoft.com/office/powerpoint/2010/main" val="1584226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FIND A MATCH BETWEEN THE TUTOR</a:t>
            </a:r>
            <a:r>
              <a:rPr lang="en-US" baseline="0" dirty="0"/>
              <a:t> AND PARENT</a:t>
            </a:r>
            <a:endParaRPr lang="en-US" dirty="0"/>
          </a:p>
          <a:p>
            <a:endParaRPr lang="en-US" dirty="0"/>
          </a:p>
        </p:txBody>
      </p:sp>
      <p:sp>
        <p:nvSpPr>
          <p:cNvPr id="4" name="Slide Number Placeholder 3"/>
          <p:cNvSpPr>
            <a:spLocks noGrp="1"/>
          </p:cNvSpPr>
          <p:nvPr>
            <p:ph type="sldNum" sz="quarter" idx="10"/>
          </p:nvPr>
        </p:nvSpPr>
        <p:spPr/>
        <p:txBody>
          <a:bodyPr/>
          <a:lstStyle/>
          <a:p>
            <a:fld id="{BBCF936E-6452-C542-8522-4DCF9F7D332B}" type="slidenum">
              <a:rPr lang="en-US" smtClean="0"/>
              <a:t>5</a:t>
            </a:fld>
            <a:endParaRPr lang="en-US"/>
          </a:p>
        </p:txBody>
      </p:sp>
    </p:spTree>
    <p:extLst>
      <p:ext uri="{BB962C8B-B14F-4D97-AF65-F5344CB8AC3E}">
        <p14:creationId xmlns:p14="http://schemas.microsoft.com/office/powerpoint/2010/main" val="1882410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CF936E-6452-C542-8522-4DCF9F7D332B}" type="slidenum">
              <a:rPr lang="en-US" smtClean="0"/>
              <a:t>6</a:t>
            </a:fld>
            <a:endParaRPr lang="en-US"/>
          </a:p>
        </p:txBody>
      </p:sp>
    </p:spTree>
    <p:extLst>
      <p:ext uri="{BB962C8B-B14F-4D97-AF65-F5344CB8AC3E}">
        <p14:creationId xmlns:p14="http://schemas.microsoft.com/office/powerpoint/2010/main" val="21355266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BOTH USERS</a:t>
            </a:r>
            <a:r>
              <a:rPr lang="en-US" baseline="0" dirty="0"/>
              <a:t> (PARENT &amp; STUDENT) INTERACTS USING THE BUILD-IN IM CHAT AND AGREE ON A MEET UP</a:t>
            </a:r>
            <a:endParaRPr lang="en-US" dirty="0"/>
          </a:p>
          <a:p>
            <a:endParaRPr lang="en-US" dirty="0"/>
          </a:p>
        </p:txBody>
      </p:sp>
      <p:sp>
        <p:nvSpPr>
          <p:cNvPr id="4" name="Slide Number Placeholder 3"/>
          <p:cNvSpPr>
            <a:spLocks noGrp="1"/>
          </p:cNvSpPr>
          <p:nvPr>
            <p:ph type="sldNum" sz="quarter" idx="10"/>
          </p:nvPr>
        </p:nvSpPr>
        <p:spPr/>
        <p:txBody>
          <a:bodyPr/>
          <a:lstStyle/>
          <a:p>
            <a:fld id="{BBCF936E-6452-C542-8522-4DCF9F7D332B}" type="slidenum">
              <a:rPr lang="en-US" smtClean="0"/>
              <a:t>7</a:t>
            </a:fld>
            <a:endParaRPr lang="en-US"/>
          </a:p>
        </p:txBody>
      </p:sp>
    </p:spTree>
    <p:extLst>
      <p:ext uri="{BB962C8B-B14F-4D97-AF65-F5344CB8AC3E}">
        <p14:creationId xmlns:p14="http://schemas.microsoft.com/office/powerpoint/2010/main" val="1681462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USER (PARENT</a:t>
            </a:r>
            <a:r>
              <a:rPr lang="en-US" baseline="0" dirty="0"/>
              <a:t>) </a:t>
            </a:r>
            <a:r>
              <a:rPr lang="en-US" dirty="0"/>
              <a:t>CAN LEAVE</a:t>
            </a:r>
            <a:r>
              <a:rPr lang="en-US" baseline="0" dirty="0"/>
              <a:t> A RATING ON THE SESSION AFTERWARDS</a:t>
            </a:r>
            <a:endParaRPr lang="en-US" dirty="0"/>
          </a:p>
          <a:p>
            <a:endParaRPr lang="en-US" dirty="0"/>
          </a:p>
        </p:txBody>
      </p:sp>
      <p:sp>
        <p:nvSpPr>
          <p:cNvPr id="4" name="Slide Number Placeholder 3"/>
          <p:cNvSpPr>
            <a:spLocks noGrp="1"/>
          </p:cNvSpPr>
          <p:nvPr>
            <p:ph type="sldNum" sz="quarter" idx="10"/>
          </p:nvPr>
        </p:nvSpPr>
        <p:spPr/>
        <p:txBody>
          <a:bodyPr/>
          <a:lstStyle/>
          <a:p>
            <a:fld id="{BBCF936E-6452-C542-8522-4DCF9F7D332B}" type="slidenum">
              <a:rPr lang="en-US" smtClean="0"/>
              <a:t>8</a:t>
            </a:fld>
            <a:endParaRPr lang="en-US"/>
          </a:p>
        </p:txBody>
      </p:sp>
    </p:spTree>
    <p:extLst>
      <p:ext uri="{BB962C8B-B14F-4D97-AF65-F5344CB8AC3E}">
        <p14:creationId xmlns:p14="http://schemas.microsoft.com/office/powerpoint/2010/main" val="11166667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CF936E-6452-C542-8522-4DCF9F7D332B}" type="slidenum">
              <a:rPr lang="en-US" smtClean="0"/>
              <a:t>9</a:t>
            </a:fld>
            <a:endParaRPr lang="en-US"/>
          </a:p>
        </p:txBody>
      </p:sp>
    </p:spTree>
    <p:extLst>
      <p:ext uri="{BB962C8B-B14F-4D97-AF65-F5344CB8AC3E}">
        <p14:creationId xmlns:p14="http://schemas.microsoft.com/office/powerpoint/2010/main" val="1485510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1506ADE-1243-8143-8DE2-84A079DFF0CE}" type="datetimeFigureOut">
              <a:rPr lang="en-US" smtClean="0"/>
              <a:t>11/24/2017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506ADE-1243-8143-8DE2-84A079DFF0CE}" type="datetimeFigureOut">
              <a:rPr lang="en-US" smtClean="0"/>
              <a:t>11/24/2017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506ADE-1243-8143-8DE2-84A079DFF0CE}" type="datetimeFigureOut">
              <a:rPr lang="en-US" smtClean="0"/>
              <a:t>11/24/2017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506ADE-1243-8143-8DE2-84A079DFF0CE}" type="datetimeFigureOut">
              <a:rPr lang="en-US" smtClean="0"/>
              <a:t>11/24/2017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1506ADE-1243-8143-8DE2-84A079DFF0CE}" type="datetimeFigureOut">
              <a:rPr lang="en-US" smtClean="0"/>
              <a:t>11/24/2017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1506ADE-1243-8143-8DE2-84A079DFF0CE}" type="datetimeFigureOut">
              <a:rPr lang="en-US" smtClean="0"/>
              <a:t>11/24/2017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1506ADE-1243-8143-8DE2-84A079DFF0CE}" type="datetimeFigureOut">
              <a:rPr lang="en-US" smtClean="0"/>
              <a:t>11/24/2017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1506ADE-1243-8143-8DE2-84A079DFF0CE}" type="datetimeFigureOut">
              <a:rPr lang="en-US" smtClean="0"/>
              <a:t>11/24/2017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506ADE-1243-8143-8DE2-84A079DFF0CE}" type="datetimeFigureOut">
              <a:rPr lang="en-US" smtClean="0"/>
              <a:t>11/24/2017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1506ADE-1243-8143-8DE2-84A079DFF0CE}" type="datetimeFigureOut">
              <a:rPr lang="en-US" smtClean="0"/>
              <a:t>11/24/2017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1506ADE-1243-8143-8DE2-84A079DFF0CE}" type="datetimeFigureOut">
              <a:rPr lang="en-US" smtClean="0"/>
              <a:t>11/24/2017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D01AEF-41FD-6E4E-B4AB-4EE14B71B60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506ADE-1243-8143-8DE2-84A079DFF0CE}" type="datetimeFigureOut">
              <a:rPr lang="en-US" smtClean="0"/>
              <a:t>11/24/2017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D01AEF-41FD-6E4E-B4AB-4EE14B71B60B}" type="slidenum">
              <a:rPr lang="en-US" smtClean="0"/>
              <a:t>‹#›</a:t>
            </a:fld>
            <a:endParaRPr lang="en-US"/>
          </a:p>
        </p:txBody>
      </p:sp>
    </p:spTree>
    <p:extLst>
      <p:ext uri="{BB962C8B-B14F-4D97-AF65-F5344CB8AC3E}">
        <p14:creationId xmlns:p14="http://schemas.microsoft.com/office/powerpoint/2010/main" val="5008316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image" Target="../media/image1.tiff"/><Relationship Id="rId7" Type="http://schemas.openxmlformats.org/officeDocument/2006/relationships/slide" Target="slide2.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chart" Target="../charts/chart2.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slide" Target="slide4.xml"/><Relationship Id="rId5" Type="http://schemas.openxmlformats.org/officeDocument/2006/relationships/slide" Target="slide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chart" Target="../charts/chart3.xml"/><Relationship Id="rId3" Type="http://schemas.openxmlformats.org/officeDocument/2006/relationships/image" Target="../media/image1.tiff"/><Relationship Id="rId7" Type="http://schemas.openxmlformats.org/officeDocument/2006/relationships/slide" Target="slide6.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slide" Target="slide2.xml"/><Relationship Id="rId5" Type="http://schemas.openxmlformats.org/officeDocument/2006/relationships/image" Target="../media/image5.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chart" Target="../charts/chart4.xml"/><Relationship Id="rId3" Type="http://schemas.openxmlformats.org/officeDocument/2006/relationships/image" Target="../media/image1.tiff"/><Relationship Id="rId7" Type="http://schemas.openxmlformats.org/officeDocument/2006/relationships/image" Target="../media/image8.png"/><Relationship Id="rId12" Type="http://schemas.openxmlformats.org/officeDocument/2006/relationships/slide" Target="slide8.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slide" Target="slide9.xml"/><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2.png"/><Relationship Id="rId9" Type="http://schemas.openxmlformats.org/officeDocument/2006/relationships/image" Target="../media/image5.png"/><Relationship Id="rId14" Type="http://schemas.openxmlformats.org/officeDocument/2006/relationships/chart" Target="../charts/chart5.xml"/></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tiff"/><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chart" Target="../charts/chart6.xml"/><Relationship Id="rId5" Type="http://schemas.openxmlformats.org/officeDocument/2006/relationships/slide" Target="slide2.xml"/><Relationship Id="rId10" Type="http://schemas.openxmlformats.org/officeDocument/2006/relationships/image" Target="../media/image12.png"/><Relationship Id="rId4" Type="http://schemas.openxmlformats.org/officeDocument/2006/relationships/image" Target="../media/image2.pn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1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tiff"/><Relationship Id="rId7" Type="http://schemas.openxmlformats.org/officeDocument/2006/relationships/image" Target="../media/image11.png"/><Relationship Id="rId12" Type="http://schemas.openxmlformats.org/officeDocument/2006/relationships/chart" Target="../charts/chart7.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slide" Target="slide2.xml"/><Relationship Id="rId5" Type="http://schemas.openxmlformats.org/officeDocument/2006/relationships/image" Target="../media/image5.png"/><Relationship Id="rId10" Type="http://schemas.openxmlformats.org/officeDocument/2006/relationships/slide" Target="slide5.xml"/><Relationship Id="rId4" Type="http://schemas.openxmlformats.org/officeDocument/2006/relationships/image" Target="../media/image2.png"/><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Software Projects </a:t>
            </a:r>
          </a:p>
        </p:txBody>
      </p:sp>
      <p:sp>
        <p:nvSpPr>
          <p:cNvPr id="3" name="Subtitle 2"/>
          <p:cNvSpPr>
            <a:spLocks noGrp="1"/>
          </p:cNvSpPr>
          <p:nvPr>
            <p:ph type="subTitle" idx="1"/>
          </p:nvPr>
        </p:nvSpPr>
        <p:spPr/>
        <p:txBody>
          <a:bodyPr/>
          <a:lstStyle/>
          <a:p>
            <a:r>
              <a:rPr lang="en-US" sz="2800" dirty="0"/>
              <a:t>Student</a:t>
            </a:r>
            <a:r>
              <a:rPr lang="en-US" dirty="0"/>
              <a:t> User Interface </a:t>
            </a:r>
          </a:p>
          <a:p>
            <a:r>
              <a:rPr lang="en-US" dirty="0"/>
              <a:t>Click to enter</a:t>
            </a:r>
          </a:p>
        </p:txBody>
      </p:sp>
      <p:sp>
        <p:nvSpPr>
          <p:cNvPr id="4" name="Rectangle 3">
            <a:hlinkClick r:id="rId3" action="ppaction://hlinksldjump" highlightClick="1"/>
          </p:cNvPr>
          <p:cNvSpPr/>
          <p:nvPr/>
        </p:nvSpPr>
        <p:spPr>
          <a:xfrm>
            <a:off x="4857933" y="4088870"/>
            <a:ext cx="2409766" cy="44750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28114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748823" y="-145437"/>
            <a:ext cx="4140000" cy="7196783"/>
          </a:xfrm>
          <a:prstGeom prst="rect">
            <a:avLst/>
          </a:prstGeom>
        </p:spPr>
      </p:pic>
      <p:sp>
        <p:nvSpPr>
          <p:cNvPr id="21" name="Rectangle 20"/>
          <p:cNvSpPr/>
          <p:nvPr/>
        </p:nvSpPr>
        <p:spPr>
          <a:xfrm>
            <a:off x="3408638" y="-901891"/>
            <a:ext cx="6096000" cy="369332"/>
          </a:xfrm>
          <a:prstGeom prst="rect">
            <a:avLst/>
          </a:prstGeom>
        </p:spPr>
        <p:txBody>
          <a:bodyPr>
            <a:spAutoFit/>
          </a:bodyPr>
          <a:lstStyle/>
          <a:p>
            <a:r>
              <a:rPr lang="en-US" dirty="0"/>
              <a:t>Logo choices</a:t>
            </a:r>
          </a:p>
        </p:txBody>
      </p:sp>
      <p:pic>
        <p:nvPicPr>
          <p:cNvPr id="63" name="Picture 62"/>
          <p:cNvPicPr>
            <a:picLocks noChangeAspect="1"/>
          </p:cNvPicPr>
          <p:nvPr/>
        </p:nvPicPr>
        <p:blipFill>
          <a:blip r:embed="rId3"/>
          <a:stretch>
            <a:fillRect/>
          </a:stretch>
        </p:blipFill>
        <p:spPr>
          <a:xfrm>
            <a:off x="4271475" y="-130399"/>
            <a:ext cx="4434436" cy="7196783"/>
          </a:xfrm>
          <a:prstGeom prst="rect">
            <a:avLst/>
          </a:prstGeom>
        </p:spPr>
      </p:pic>
      <p:pic>
        <p:nvPicPr>
          <p:cNvPr id="81" name="Picture 80"/>
          <p:cNvPicPr>
            <a:picLocks noChangeAspect="1"/>
          </p:cNvPicPr>
          <p:nvPr/>
        </p:nvPicPr>
        <p:blipFill>
          <a:blip r:embed="rId3"/>
          <a:stretch>
            <a:fillRect/>
          </a:stretch>
        </p:blipFill>
        <p:spPr>
          <a:xfrm>
            <a:off x="8287807" y="-113581"/>
            <a:ext cx="4140000" cy="7196783"/>
          </a:xfrm>
          <a:prstGeom prst="rect">
            <a:avLst/>
          </a:prstGeom>
        </p:spPr>
      </p:pic>
      <p:pic>
        <p:nvPicPr>
          <p:cNvPr id="87" name="Picture 8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12579" y="5079688"/>
            <a:ext cx="3822700" cy="3441700"/>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800" y="2027233"/>
            <a:ext cx="1846730" cy="2568702"/>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54409" y="2707338"/>
            <a:ext cx="2804458" cy="920904"/>
          </a:xfrm>
          <a:prstGeom prst="rect">
            <a:avLst/>
          </a:prstGeom>
        </p:spPr>
      </p:pic>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99969" y="1165412"/>
            <a:ext cx="2685540" cy="4536141"/>
          </a:xfrm>
          <a:prstGeom prst="rect">
            <a:avLst/>
          </a:prstGeom>
        </p:spPr>
      </p:pic>
      <p:sp>
        <p:nvSpPr>
          <p:cNvPr id="10" name="TextBox 9">
            <a:extLst>
              <a:ext uri="{FF2B5EF4-FFF2-40B4-BE49-F238E27FC236}">
                <a16:creationId xmlns:a16="http://schemas.microsoft.com/office/drawing/2014/main" id="{F2A32A15-FE34-4E50-92DA-F3B23F77BE91}"/>
              </a:ext>
            </a:extLst>
          </p:cNvPr>
          <p:cNvSpPr txBox="1"/>
          <p:nvPr/>
        </p:nvSpPr>
        <p:spPr>
          <a:xfrm>
            <a:off x="1322363" y="479233"/>
            <a:ext cx="1012874" cy="461665"/>
          </a:xfrm>
          <a:prstGeom prst="rect">
            <a:avLst/>
          </a:prstGeom>
          <a:noFill/>
        </p:spPr>
        <p:txBody>
          <a:bodyPr wrap="square" rtlCol="0">
            <a:spAutoFit/>
          </a:bodyPr>
          <a:lstStyle/>
          <a:p>
            <a:r>
              <a:rPr lang="en-GB" sz="2400" b="1" dirty="0">
                <a:solidFill>
                  <a:srgbClr val="FF0000"/>
                </a:solidFill>
              </a:rPr>
              <a:t>Logo 4</a:t>
            </a:r>
          </a:p>
        </p:txBody>
      </p:sp>
      <p:sp>
        <p:nvSpPr>
          <p:cNvPr id="11" name="TextBox 10">
            <a:extLst>
              <a:ext uri="{FF2B5EF4-FFF2-40B4-BE49-F238E27FC236}">
                <a16:creationId xmlns:a16="http://schemas.microsoft.com/office/drawing/2014/main" id="{C11FF070-1ED1-40E0-9BAD-BF7C56904ECF}"/>
              </a:ext>
            </a:extLst>
          </p:cNvPr>
          <p:cNvSpPr txBox="1"/>
          <p:nvPr/>
        </p:nvSpPr>
        <p:spPr>
          <a:xfrm>
            <a:off x="4967557" y="400800"/>
            <a:ext cx="1012874" cy="461665"/>
          </a:xfrm>
          <a:prstGeom prst="rect">
            <a:avLst/>
          </a:prstGeom>
          <a:noFill/>
        </p:spPr>
        <p:txBody>
          <a:bodyPr wrap="square" rtlCol="0">
            <a:spAutoFit/>
          </a:bodyPr>
          <a:lstStyle/>
          <a:p>
            <a:r>
              <a:rPr lang="en-GB" sz="2400" b="1" dirty="0">
                <a:solidFill>
                  <a:srgbClr val="FF0000"/>
                </a:solidFill>
              </a:rPr>
              <a:t>Logo 5</a:t>
            </a:r>
          </a:p>
        </p:txBody>
      </p:sp>
      <p:sp>
        <p:nvSpPr>
          <p:cNvPr id="12" name="TextBox 11">
            <a:extLst>
              <a:ext uri="{FF2B5EF4-FFF2-40B4-BE49-F238E27FC236}">
                <a16:creationId xmlns:a16="http://schemas.microsoft.com/office/drawing/2014/main" id="{9ED564A6-1960-4308-9373-A498E7459105}"/>
              </a:ext>
            </a:extLst>
          </p:cNvPr>
          <p:cNvSpPr txBox="1"/>
          <p:nvPr/>
        </p:nvSpPr>
        <p:spPr>
          <a:xfrm>
            <a:off x="8872978" y="464506"/>
            <a:ext cx="1012874" cy="461665"/>
          </a:xfrm>
          <a:prstGeom prst="rect">
            <a:avLst/>
          </a:prstGeom>
          <a:noFill/>
        </p:spPr>
        <p:txBody>
          <a:bodyPr wrap="square" rtlCol="0">
            <a:spAutoFit/>
          </a:bodyPr>
          <a:lstStyle/>
          <a:p>
            <a:r>
              <a:rPr lang="en-GB" sz="2400" b="1" dirty="0">
                <a:solidFill>
                  <a:srgbClr val="FF0000"/>
                </a:solidFill>
              </a:rPr>
              <a:t>Logo 6</a:t>
            </a:r>
          </a:p>
        </p:txBody>
      </p:sp>
    </p:spTree>
    <p:extLst>
      <p:ext uri="{BB962C8B-B14F-4D97-AF65-F5344CB8AC3E}">
        <p14:creationId xmlns:p14="http://schemas.microsoft.com/office/powerpoint/2010/main" val="330396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748823" y="-145437"/>
            <a:ext cx="4140000" cy="7196783"/>
          </a:xfrm>
          <a:prstGeom prst="rect">
            <a:avLst/>
          </a:prstGeom>
        </p:spPr>
      </p:pic>
      <p:sp>
        <p:nvSpPr>
          <p:cNvPr id="21" name="Rectangle 20"/>
          <p:cNvSpPr/>
          <p:nvPr/>
        </p:nvSpPr>
        <p:spPr>
          <a:xfrm>
            <a:off x="3408638" y="-901891"/>
            <a:ext cx="6096000" cy="369332"/>
          </a:xfrm>
          <a:prstGeom prst="rect">
            <a:avLst/>
          </a:prstGeom>
        </p:spPr>
        <p:txBody>
          <a:bodyPr>
            <a:spAutoFit/>
          </a:bodyPr>
          <a:lstStyle/>
          <a:p>
            <a:r>
              <a:rPr lang="en-US" dirty="0"/>
              <a:t>Logo choices</a:t>
            </a:r>
          </a:p>
        </p:txBody>
      </p:sp>
      <p:pic>
        <p:nvPicPr>
          <p:cNvPr id="63" name="Picture 62"/>
          <p:cNvPicPr>
            <a:picLocks noChangeAspect="1"/>
          </p:cNvPicPr>
          <p:nvPr/>
        </p:nvPicPr>
        <p:blipFill>
          <a:blip r:embed="rId3"/>
          <a:stretch>
            <a:fillRect/>
          </a:stretch>
        </p:blipFill>
        <p:spPr>
          <a:xfrm>
            <a:off x="4271475" y="-130399"/>
            <a:ext cx="4434436" cy="7196783"/>
          </a:xfrm>
          <a:prstGeom prst="rect">
            <a:avLst/>
          </a:prstGeom>
        </p:spPr>
      </p:pic>
      <p:pic>
        <p:nvPicPr>
          <p:cNvPr id="81" name="Picture 80"/>
          <p:cNvPicPr>
            <a:picLocks noChangeAspect="1"/>
          </p:cNvPicPr>
          <p:nvPr/>
        </p:nvPicPr>
        <p:blipFill>
          <a:blip r:embed="rId3"/>
          <a:stretch>
            <a:fillRect/>
          </a:stretch>
        </p:blipFill>
        <p:spPr>
          <a:xfrm>
            <a:off x="8287807" y="-113581"/>
            <a:ext cx="4140000" cy="7196783"/>
          </a:xfrm>
          <a:prstGeom prst="rect">
            <a:avLst/>
          </a:prstGeom>
        </p:spPr>
      </p:pic>
      <p:pic>
        <p:nvPicPr>
          <p:cNvPr id="87" name="Picture 8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12579" y="5079688"/>
            <a:ext cx="3822700" cy="344170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91747" y="2678597"/>
            <a:ext cx="2852335" cy="1612426"/>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9091723" y="1931739"/>
            <a:ext cx="2444785" cy="2912350"/>
          </a:xfrm>
          <a:prstGeom prst="rect">
            <a:avLst/>
          </a:prstGeom>
        </p:spPr>
      </p:pic>
      <p:pic>
        <p:nvPicPr>
          <p:cNvPr id="15" name="Picture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67435" y="2410693"/>
            <a:ext cx="3935600" cy="2202873"/>
          </a:xfrm>
          <a:prstGeom prst="rect">
            <a:avLst/>
          </a:prstGeom>
        </p:spPr>
      </p:pic>
      <p:sp>
        <p:nvSpPr>
          <p:cNvPr id="10" name="TextBox 9">
            <a:extLst>
              <a:ext uri="{FF2B5EF4-FFF2-40B4-BE49-F238E27FC236}">
                <a16:creationId xmlns:a16="http://schemas.microsoft.com/office/drawing/2014/main" id="{1D957B3D-A435-48CD-B60A-21051EBF3105}"/>
              </a:ext>
            </a:extLst>
          </p:cNvPr>
          <p:cNvSpPr txBox="1"/>
          <p:nvPr/>
        </p:nvSpPr>
        <p:spPr>
          <a:xfrm>
            <a:off x="1322363" y="479233"/>
            <a:ext cx="1012874" cy="461665"/>
          </a:xfrm>
          <a:prstGeom prst="rect">
            <a:avLst/>
          </a:prstGeom>
          <a:noFill/>
        </p:spPr>
        <p:txBody>
          <a:bodyPr wrap="square" rtlCol="0">
            <a:spAutoFit/>
          </a:bodyPr>
          <a:lstStyle/>
          <a:p>
            <a:r>
              <a:rPr lang="en-GB" sz="2400" b="1" dirty="0">
                <a:solidFill>
                  <a:srgbClr val="FF0000"/>
                </a:solidFill>
              </a:rPr>
              <a:t>Logo 7</a:t>
            </a:r>
          </a:p>
        </p:txBody>
      </p:sp>
      <p:sp>
        <p:nvSpPr>
          <p:cNvPr id="11" name="TextBox 10">
            <a:extLst>
              <a:ext uri="{FF2B5EF4-FFF2-40B4-BE49-F238E27FC236}">
                <a16:creationId xmlns:a16="http://schemas.microsoft.com/office/drawing/2014/main" id="{47AEBB45-8771-48CB-84D7-4830E96B16C9}"/>
              </a:ext>
            </a:extLst>
          </p:cNvPr>
          <p:cNvSpPr txBox="1"/>
          <p:nvPr/>
        </p:nvSpPr>
        <p:spPr>
          <a:xfrm>
            <a:off x="4955926" y="455498"/>
            <a:ext cx="1012874" cy="461665"/>
          </a:xfrm>
          <a:prstGeom prst="rect">
            <a:avLst/>
          </a:prstGeom>
          <a:noFill/>
        </p:spPr>
        <p:txBody>
          <a:bodyPr wrap="square" rtlCol="0">
            <a:spAutoFit/>
          </a:bodyPr>
          <a:lstStyle/>
          <a:p>
            <a:r>
              <a:rPr lang="en-GB" sz="2400" b="1" dirty="0">
                <a:solidFill>
                  <a:srgbClr val="FF0000"/>
                </a:solidFill>
              </a:rPr>
              <a:t>Logo 8</a:t>
            </a:r>
          </a:p>
        </p:txBody>
      </p:sp>
      <p:sp>
        <p:nvSpPr>
          <p:cNvPr id="12" name="TextBox 11">
            <a:extLst>
              <a:ext uri="{FF2B5EF4-FFF2-40B4-BE49-F238E27FC236}">
                <a16:creationId xmlns:a16="http://schemas.microsoft.com/office/drawing/2014/main" id="{C0069C7C-E4F1-4C2C-AA9B-F535DC4B20D9}"/>
              </a:ext>
            </a:extLst>
          </p:cNvPr>
          <p:cNvSpPr txBox="1"/>
          <p:nvPr/>
        </p:nvSpPr>
        <p:spPr>
          <a:xfrm>
            <a:off x="8861347" y="479232"/>
            <a:ext cx="1012874" cy="461665"/>
          </a:xfrm>
          <a:prstGeom prst="rect">
            <a:avLst/>
          </a:prstGeom>
          <a:noFill/>
        </p:spPr>
        <p:txBody>
          <a:bodyPr wrap="square" rtlCol="0">
            <a:spAutoFit/>
          </a:bodyPr>
          <a:lstStyle/>
          <a:p>
            <a:r>
              <a:rPr lang="en-GB" sz="2400" b="1" dirty="0">
                <a:solidFill>
                  <a:srgbClr val="FF0000"/>
                </a:solidFill>
              </a:rPr>
              <a:t>Logo 9</a:t>
            </a:r>
          </a:p>
        </p:txBody>
      </p:sp>
    </p:spTree>
    <p:extLst>
      <p:ext uri="{BB962C8B-B14F-4D97-AF65-F5344CB8AC3E}">
        <p14:creationId xmlns:p14="http://schemas.microsoft.com/office/powerpoint/2010/main" val="12431516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11656" y="635963"/>
            <a:ext cx="6096000" cy="369332"/>
          </a:xfrm>
          <a:prstGeom prst="rect">
            <a:avLst/>
          </a:prstGeom>
        </p:spPr>
        <p:txBody>
          <a:bodyPr>
            <a:spAutoFit/>
          </a:bodyPr>
          <a:lstStyle/>
          <a:p>
            <a:pPr algn="ctr"/>
            <a:r>
              <a:rPr lang="en-US" dirty="0"/>
              <a:t>Logo choices</a:t>
            </a:r>
          </a:p>
        </p:txBody>
      </p:sp>
      <p:graphicFrame>
        <p:nvGraphicFramePr>
          <p:cNvPr id="11" name="Chart 10">
            <a:extLst>
              <a:ext uri="{FF2B5EF4-FFF2-40B4-BE49-F238E27FC236}">
                <a16:creationId xmlns:a16="http://schemas.microsoft.com/office/drawing/2014/main" id="{5C695A5F-2043-48E8-86A7-FD2A6B56AE95}"/>
              </a:ext>
            </a:extLst>
          </p:cNvPr>
          <p:cNvGraphicFramePr/>
          <p:nvPr>
            <p:extLst>
              <p:ext uri="{D42A27DB-BD31-4B8C-83A1-F6EECF244321}">
                <p14:modId xmlns:p14="http://schemas.microsoft.com/office/powerpoint/2010/main" val="707017074"/>
              </p:ext>
            </p:extLst>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95447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11656" y="635963"/>
            <a:ext cx="6096000" cy="369332"/>
          </a:xfrm>
          <a:prstGeom prst="rect">
            <a:avLst/>
          </a:prstGeom>
        </p:spPr>
        <p:txBody>
          <a:bodyPr>
            <a:spAutoFit/>
          </a:bodyPr>
          <a:lstStyle/>
          <a:p>
            <a:pPr algn="ctr"/>
            <a:r>
              <a:rPr lang="en-US" dirty="0"/>
              <a:t>Name choices</a:t>
            </a:r>
          </a:p>
        </p:txBody>
      </p:sp>
      <p:sp>
        <p:nvSpPr>
          <p:cNvPr id="4" name="Rectangle 3"/>
          <p:cNvSpPr/>
          <p:nvPr/>
        </p:nvSpPr>
        <p:spPr>
          <a:xfrm>
            <a:off x="1734931" y="1397675"/>
            <a:ext cx="9030051" cy="2031325"/>
          </a:xfrm>
          <a:prstGeom prst="rect">
            <a:avLst/>
          </a:prstGeom>
        </p:spPr>
        <p:txBody>
          <a:bodyPr wrap="square">
            <a:spAutoFit/>
          </a:bodyPr>
          <a:lstStyle/>
          <a:p>
            <a:r>
              <a:rPr lang="en-US" dirty="0">
                <a:solidFill>
                  <a:srgbClr val="000000"/>
                </a:solidFill>
                <a:latin typeface="Calibri" charset="0"/>
                <a:ea typeface="Calibri" charset="0"/>
                <a:cs typeface="Calibri" charset="0"/>
              </a:rPr>
              <a:t>Please select the Name that you feel would most fit the concept of a tutoring connection service.</a:t>
            </a:r>
            <a:endParaRPr lang="en-US" dirty="0">
              <a:latin typeface="Calibri" charset="0"/>
              <a:ea typeface="Calibri" charset="0"/>
              <a:cs typeface="Calibri" charset="0"/>
            </a:endParaRPr>
          </a:p>
          <a:p>
            <a:endParaRPr lang="en-US" dirty="0"/>
          </a:p>
          <a:p>
            <a:r>
              <a:rPr lang="en-US" dirty="0">
                <a:solidFill>
                  <a:schemeClr val="bg2">
                    <a:lumMod val="75000"/>
                  </a:schemeClr>
                </a:solidFill>
              </a:rPr>
              <a:t>3  Out of 9 student preferred the name </a:t>
            </a:r>
            <a:r>
              <a:rPr lang="en-US" dirty="0" err="1">
                <a:solidFill>
                  <a:schemeClr val="bg2">
                    <a:lumMod val="75000"/>
                  </a:schemeClr>
                </a:solidFill>
              </a:rPr>
              <a:t>QuickLearn</a:t>
            </a:r>
            <a:r>
              <a:rPr lang="en-US" dirty="0">
                <a:solidFill>
                  <a:schemeClr val="bg2">
                    <a:lumMod val="75000"/>
                  </a:schemeClr>
                </a:solidFill>
              </a:rPr>
              <a:t> , as well as 2 out of 9 student liked </a:t>
            </a:r>
            <a:r>
              <a:rPr lang="en-US" dirty="0" err="1">
                <a:solidFill>
                  <a:schemeClr val="bg2">
                    <a:lumMod val="75000"/>
                  </a:schemeClr>
                </a:solidFill>
              </a:rPr>
              <a:t>ConnectLearn</a:t>
            </a:r>
            <a:r>
              <a:rPr lang="en-US" dirty="0">
                <a:solidFill>
                  <a:schemeClr val="bg2">
                    <a:lumMod val="75000"/>
                  </a:schemeClr>
                </a:solidFill>
              </a:rPr>
              <a:t>. The least popular was  </a:t>
            </a:r>
            <a:r>
              <a:rPr lang="en-US" dirty="0" err="1">
                <a:solidFill>
                  <a:schemeClr val="bg2">
                    <a:lumMod val="75000"/>
                  </a:schemeClr>
                </a:solidFill>
              </a:rPr>
              <a:t>HelpTeach</a:t>
            </a:r>
            <a:r>
              <a:rPr lang="en-US" dirty="0">
                <a:solidFill>
                  <a:schemeClr val="bg2">
                    <a:lumMod val="75000"/>
                  </a:schemeClr>
                </a:solidFill>
              </a:rPr>
              <a:t>.</a:t>
            </a:r>
            <a:br>
              <a:rPr lang="en-US" dirty="0"/>
            </a:br>
            <a:r>
              <a:rPr lang="en-US" dirty="0"/>
              <a:t> </a:t>
            </a:r>
            <a:br>
              <a:rPr lang="en-US" dirty="0"/>
            </a:br>
            <a:endParaRPr lang="en-US" dirty="0"/>
          </a:p>
        </p:txBody>
      </p:sp>
    </p:spTree>
    <p:extLst>
      <p:ext uri="{BB962C8B-B14F-4D97-AF65-F5344CB8AC3E}">
        <p14:creationId xmlns:p14="http://schemas.microsoft.com/office/powerpoint/2010/main" val="12401733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748823" y="-145437"/>
            <a:ext cx="4140000" cy="7196783"/>
          </a:xfrm>
          <a:prstGeom prst="rect">
            <a:avLst/>
          </a:prstGeom>
        </p:spPr>
      </p:pic>
      <p:sp>
        <p:nvSpPr>
          <p:cNvPr id="21" name="Rectangle 20"/>
          <p:cNvSpPr/>
          <p:nvPr/>
        </p:nvSpPr>
        <p:spPr>
          <a:xfrm>
            <a:off x="3408638" y="-901891"/>
            <a:ext cx="6096000" cy="369332"/>
          </a:xfrm>
          <a:prstGeom prst="rect">
            <a:avLst/>
          </a:prstGeom>
        </p:spPr>
        <p:txBody>
          <a:bodyPr>
            <a:spAutoFit/>
          </a:bodyPr>
          <a:lstStyle/>
          <a:p>
            <a:r>
              <a:rPr lang="en-US" dirty="0"/>
              <a:t>Logo choices</a:t>
            </a:r>
          </a:p>
        </p:txBody>
      </p:sp>
      <p:pic>
        <p:nvPicPr>
          <p:cNvPr id="63" name="Picture 62"/>
          <p:cNvPicPr>
            <a:picLocks noChangeAspect="1"/>
          </p:cNvPicPr>
          <p:nvPr/>
        </p:nvPicPr>
        <p:blipFill>
          <a:blip r:embed="rId3"/>
          <a:stretch>
            <a:fillRect/>
          </a:stretch>
        </p:blipFill>
        <p:spPr>
          <a:xfrm>
            <a:off x="4271475" y="-130399"/>
            <a:ext cx="4434436" cy="7196783"/>
          </a:xfrm>
          <a:prstGeom prst="rect">
            <a:avLst/>
          </a:prstGeom>
        </p:spPr>
      </p:pic>
      <p:pic>
        <p:nvPicPr>
          <p:cNvPr id="81" name="Picture 80"/>
          <p:cNvPicPr>
            <a:picLocks noChangeAspect="1"/>
          </p:cNvPicPr>
          <p:nvPr/>
        </p:nvPicPr>
        <p:blipFill>
          <a:blip r:embed="rId3"/>
          <a:stretch>
            <a:fillRect/>
          </a:stretch>
        </p:blipFill>
        <p:spPr>
          <a:xfrm>
            <a:off x="8287807" y="-113581"/>
            <a:ext cx="4140000" cy="7196783"/>
          </a:xfrm>
          <a:prstGeom prst="rect">
            <a:avLst/>
          </a:prstGeom>
        </p:spPr>
      </p:pic>
      <p:pic>
        <p:nvPicPr>
          <p:cNvPr id="87" name="Picture 8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12579" y="5079688"/>
            <a:ext cx="3822700" cy="344170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66006" y="1856532"/>
            <a:ext cx="1933780" cy="2618504"/>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56449" y="1856532"/>
            <a:ext cx="2139347" cy="2909450"/>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73537" y="1884225"/>
            <a:ext cx="2491893" cy="2840177"/>
          </a:xfrm>
          <a:prstGeom prst="rect">
            <a:avLst/>
          </a:prstGeom>
        </p:spPr>
      </p:pic>
    </p:spTree>
    <p:extLst>
      <p:ext uri="{BB962C8B-B14F-4D97-AF65-F5344CB8AC3E}">
        <p14:creationId xmlns:p14="http://schemas.microsoft.com/office/powerpoint/2010/main" val="17643306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748823" y="-145437"/>
            <a:ext cx="4140000" cy="7196783"/>
          </a:xfrm>
          <a:prstGeom prst="rect">
            <a:avLst/>
          </a:prstGeom>
        </p:spPr>
      </p:pic>
      <p:sp>
        <p:nvSpPr>
          <p:cNvPr id="21" name="Rectangle 20"/>
          <p:cNvSpPr/>
          <p:nvPr/>
        </p:nvSpPr>
        <p:spPr>
          <a:xfrm>
            <a:off x="3408638" y="-901891"/>
            <a:ext cx="6096000" cy="369332"/>
          </a:xfrm>
          <a:prstGeom prst="rect">
            <a:avLst/>
          </a:prstGeom>
        </p:spPr>
        <p:txBody>
          <a:bodyPr>
            <a:spAutoFit/>
          </a:bodyPr>
          <a:lstStyle/>
          <a:p>
            <a:r>
              <a:rPr lang="en-US" dirty="0"/>
              <a:t>Logo choices</a:t>
            </a:r>
          </a:p>
        </p:txBody>
      </p:sp>
      <p:pic>
        <p:nvPicPr>
          <p:cNvPr id="63" name="Picture 62"/>
          <p:cNvPicPr>
            <a:picLocks noChangeAspect="1"/>
          </p:cNvPicPr>
          <p:nvPr/>
        </p:nvPicPr>
        <p:blipFill>
          <a:blip r:embed="rId3"/>
          <a:stretch>
            <a:fillRect/>
          </a:stretch>
        </p:blipFill>
        <p:spPr>
          <a:xfrm>
            <a:off x="4432300" y="-169392"/>
            <a:ext cx="4434436" cy="7196783"/>
          </a:xfrm>
          <a:prstGeom prst="rect">
            <a:avLst/>
          </a:prstGeom>
        </p:spPr>
      </p:pic>
      <p:pic>
        <p:nvPicPr>
          <p:cNvPr id="81" name="Picture 80"/>
          <p:cNvPicPr>
            <a:picLocks noChangeAspect="1"/>
          </p:cNvPicPr>
          <p:nvPr/>
        </p:nvPicPr>
        <p:blipFill>
          <a:blip r:embed="rId3"/>
          <a:stretch>
            <a:fillRect/>
          </a:stretch>
        </p:blipFill>
        <p:spPr>
          <a:xfrm>
            <a:off x="8287807" y="-113581"/>
            <a:ext cx="4140000" cy="7196783"/>
          </a:xfrm>
          <a:prstGeom prst="rect">
            <a:avLst/>
          </a:prstGeom>
        </p:spPr>
      </p:pic>
      <p:pic>
        <p:nvPicPr>
          <p:cNvPr id="87" name="Picture 8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12579" y="5079688"/>
            <a:ext cx="3822700" cy="3441700"/>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81273" y="2151761"/>
            <a:ext cx="2552762" cy="2308245"/>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15474" y="2090566"/>
            <a:ext cx="2348378" cy="2369439"/>
          </a:xfrm>
          <a:prstGeom prst="rect">
            <a:avLst/>
          </a:prstGeom>
        </p:spPr>
      </p:pic>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87088" y="2151760"/>
            <a:ext cx="2651981" cy="2308245"/>
          </a:xfrm>
          <a:prstGeom prst="rect">
            <a:avLst/>
          </a:prstGeom>
        </p:spPr>
      </p:pic>
    </p:spTree>
    <p:extLst>
      <p:ext uri="{BB962C8B-B14F-4D97-AF65-F5344CB8AC3E}">
        <p14:creationId xmlns:p14="http://schemas.microsoft.com/office/powerpoint/2010/main" val="4335608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748823" y="-145437"/>
            <a:ext cx="4140000" cy="7196783"/>
          </a:xfrm>
          <a:prstGeom prst="rect">
            <a:avLst/>
          </a:prstGeom>
        </p:spPr>
      </p:pic>
      <p:sp>
        <p:nvSpPr>
          <p:cNvPr id="21" name="Rectangle 20"/>
          <p:cNvSpPr/>
          <p:nvPr/>
        </p:nvSpPr>
        <p:spPr>
          <a:xfrm>
            <a:off x="3408638" y="-901891"/>
            <a:ext cx="6096000" cy="369332"/>
          </a:xfrm>
          <a:prstGeom prst="rect">
            <a:avLst/>
          </a:prstGeom>
        </p:spPr>
        <p:txBody>
          <a:bodyPr>
            <a:spAutoFit/>
          </a:bodyPr>
          <a:lstStyle/>
          <a:p>
            <a:r>
              <a:rPr lang="en-US" dirty="0"/>
              <a:t>Logo choices</a:t>
            </a:r>
          </a:p>
        </p:txBody>
      </p:sp>
      <p:pic>
        <p:nvPicPr>
          <p:cNvPr id="63" name="Picture 62"/>
          <p:cNvPicPr>
            <a:picLocks noChangeAspect="1"/>
          </p:cNvPicPr>
          <p:nvPr/>
        </p:nvPicPr>
        <p:blipFill>
          <a:blip r:embed="rId3"/>
          <a:stretch>
            <a:fillRect/>
          </a:stretch>
        </p:blipFill>
        <p:spPr>
          <a:xfrm>
            <a:off x="4432300" y="-169392"/>
            <a:ext cx="4434436" cy="7196783"/>
          </a:xfrm>
          <a:prstGeom prst="rect">
            <a:avLst/>
          </a:prstGeom>
        </p:spPr>
      </p:pic>
      <p:pic>
        <p:nvPicPr>
          <p:cNvPr id="87" name="Picture 8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12579" y="5079688"/>
            <a:ext cx="3822700" cy="3441700"/>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03035" y="2335064"/>
            <a:ext cx="2388451" cy="2237998"/>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40976" y="2272144"/>
            <a:ext cx="2144687" cy="2266853"/>
          </a:xfrm>
          <a:prstGeom prst="rect">
            <a:avLst/>
          </a:prstGeom>
        </p:spPr>
      </p:pic>
    </p:spTree>
    <p:extLst>
      <p:ext uri="{BB962C8B-B14F-4D97-AF65-F5344CB8AC3E}">
        <p14:creationId xmlns:p14="http://schemas.microsoft.com/office/powerpoint/2010/main" val="843739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52237" y="-106184"/>
            <a:ext cx="4140000" cy="7196783"/>
            <a:chOff x="3958844" y="-190500"/>
            <a:chExt cx="4140000" cy="7196783"/>
          </a:xfrm>
        </p:grpSpPr>
        <p:grpSp>
          <p:nvGrpSpPr>
            <p:cNvPr id="3" name="Group 2"/>
            <p:cNvGrpSpPr/>
            <p:nvPr/>
          </p:nvGrpSpPr>
          <p:grpSpPr>
            <a:xfrm>
              <a:off x="3958844" y="-190500"/>
              <a:ext cx="4140000" cy="7196783"/>
              <a:chOff x="3958844" y="-190500"/>
              <a:chExt cx="4140000" cy="7196783"/>
            </a:xfrm>
          </p:grpSpPr>
          <p:pic>
            <p:nvPicPr>
              <p:cNvPr id="14" name="Picture 13"/>
              <p:cNvPicPr>
                <a:picLocks noChangeAspect="1"/>
              </p:cNvPicPr>
              <p:nvPr/>
            </p:nvPicPr>
            <p:blipFill>
              <a:blip r:embed="rId3"/>
              <a:stretch>
                <a:fillRect/>
              </a:stretch>
            </p:blipFill>
            <p:spPr>
              <a:xfrm>
                <a:off x="3958844" y="-190500"/>
                <a:ext cx="4140000" cy="7196783"/>
              </a:xfrm>
              <a:prstGeom prst="rect">
                <a:avLst/>
              </a:prstGeom>
            </p:spPr>
          </p:pic>
          <p:pic>
            <p:nvPicPr>
              <p:cNvPr id="15" name="Picture 14"/>
              <p:cNvPicPr>
                <a:picLocks noChangeAspect="1"/>
              </p:cNvPicPr>
              <p:nvPr/>
            </p:nvPicPr>
            <p:blipFill rotWithShape="1">
              <a:blip r:embed="rId4">
                <a:extLst>
                  <a:ext uri="{28A0092B-C50C-407E-A947-70E740481C1C}">
                    <a14:useLocalDpi xmlns:a14="http://schemas.microsoft.com/office/drawing/2010/main" val="0"/>
                  </a:ext>
                </a:extLst>
              </a:blip>
              <a:srcRect l="975" t="19994" r="2534" b="29991"/>
              <a:stretch/>
            </p:blipFill>
            <p:spPr>
              <a:xfrm>
                <a:off x="4669658" y="1076515"/>
                <a:ext cx="2672773" cy="152872"/>
              </a:xfrm>
              <a:prstGeom prst="rect">
                <a:avLst/>
              </a:prstGeom>
            </p:spPr>
          </p:pic>
        </p:grpSp>
        <p:sp>
          <p:nvSpPr>
            <p:cNvPr id="4" name="Rectangle 3"/>
            <p:cNvSpPr/>
            <p:nvPr/>
          </p:nvSpPr>
          <p:spPr>
            <a:xfrm>
              <a:off x="5991734" y="1226930"/>
              <a:ext cx="1350697" cy="4392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5" name="Rectangle 4"/>
            <p:cNvSpPr/>
            <p:nvPr/>
          </p:nvSpPr>
          <p:spPr>
            <a:xfrm>
              <a:off x="4663239" y="1226930"/>
              <a:ext cx="1331161" cy="4392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6" name="TextBox 5"/>
            <p:cNvSpPr txBox="1"/>
            <p:nvPr/>
          </p:nvSpPr>
          <p:spPr>
            <a:xfrm>
              <a:off x="5248660" y="2397182"/>
              <a:ext cx="1645299" cy="307777"/>
            </a:xfrm>
            <a:prstGeom prst="rect">
              <a:avLst/>
            </a:prstGeom>
            <a:noFill/>
            <a:effectLst>
              <a:glow rad="127000">
                <a:schemeClr val="accent1"/>
              </a:glow>
            </a:effectLst>
          </p:spPr>
          <p:txBody>
            <a:bodyPr wrap="square" rtlCol="0">
              <a:spAutoFit/>
            </a:bodyPr>
            <a:lstStyle/>
            <a:p>
              <a:pPr algn="ctr"/>
              <a:r>
                <a:rPr lang="en-US" sz="1400" b="1" dirty="0">
                  <a:solidFill>
                    <a:schemeClr val="tx1">
                      <a:alpha val="50000"/>
                    </a:schemeClr>
                  </a:solidFill>
                </a:rPr>
                <a:t>Select Your Account</a:t>
              </a:r>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5037" y="3068190"/>
              <a:ext cx="613211" cy="613211"/>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11264" y="3046007"/>
              <a:ext cx="621322" cy="621322"/>
            </a:xfrm>
            <a:prstGeom prst="rect">
              <a:avLst/>
            </a:prstGeom>
          </p:spPr>
        </p:pic>
        <p:grpSp>
          <p:nvGrpSpPr>
            <p:cNvPr id="9" name="Group 8"/>
            <p:cNvGrpSpPr/>
            <p:nvPr/>
          </p:nvGrpSpPr>
          <p:grpSpPr>
            <a:xfrm>
              <a:off x="4987636" y="3714863"/>
              <a:ext cx="777480" cy="211510"/>
              <a:chOff x="4987636" y="3705765"/>
              <a:chExt cx="777480" cy="211510"/>
            </a:xfrm>
          </p:grpSpPr>
          <p:sp>
            <p:nvSpPr>
              <p:cNvPr id="12" name="Rounded Rectangle 11"/>
              <p:cNvSpPr/>
              <p:nvPr/>
            </p:nvSpPr>
            <p:spPr>
              <a:xfrm>
                <a:off x="4987636" y="3705805"/>
                <a:ext cx="777480" cy="211470"/>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169848" y="3705765"/>
                <a:ext cx="402800" cy="200055"/>
              </a:xfrm>
              <a:prstGeom prst="rect">
                <a:avLst/>
              </a:prstGeom>
              <a:noFill/>
              <a:effectLst>
                <a:glow rad="127000">
                  <a:schemeClr val="accent1"/>
                </a:glow>
              </a:effectLst>
            </p:spPr>
            <p:txBody>
              <a:bodyPr wrap="square" rtlCol="0">
                <a:spAutoFit/>
              </a:bodyPr>
              <a:lstStyle/>
              <a:p>
                <a:r>
                  <a:rPr lang="en-US" sz="700" b="1" dirty="0">
                    <a:solidFill>
                      <a:schemeClr val="tx1">
                        <a:alpha val="80000"/>
                      </a:schemeClr>
                    </a:solidFill>
                  </a:rPr>
                  <a:t>Tutor</a:t>
                </a:r>
              </a:p>
            </p:txBody>
          </p:sp>
        </p:grpSp>
      </p:grpSp>
      <p:grpSp>
        <p:nvGrpSpPr>
          <p:cNvPr id="16" name="Group 15"/>
          <p:cNvGrpSpPr/>
          <p:nvPr/>
        </p:nvGrpSpPr>
        <p:grpSpPr>
          <a:xfrm>
            <a:off x="3019898" y="3810728"/>
            <a:ext cx="777480" cy="211470"/>
            <a:chOff x="4987636" y="3705805"/>
            <a:chExt cx="777480" cy="211470"/>
          </a:xfrm>
          <a:noFill/>
        </p:grpSpPr>
        <p:sp>
          <p:nvSpPr>
            <p:cNvPr id="17" name="Rounded Rectangle 16"/>
            <p:cNvSpPr/>
            <p:nvPr/>
          </p:nvSpPr>
          <p:spPr>
            <a:xfrm>
              <a:off x="4987636" y="3705805"/>
              <a:ext cx="777480" cy="211470"/>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5153070" y="3715883"/>
              <a:ext cx="514884" cy="200055"/>
            </a:xfrm>
            <a:prstGeom prst="rect">
              <a:avLst/>
            </a:prstGeom>
            <a:noFill/>
            <a:effectLst>
              <a:glow rad="127000">
                <a:schemeClr val="accent1"/>
              </a:glow>
            </a:effectLst>
          </p:spPr>
          <p:style>
            <a:lnRef idx="0">
              <a:scrgbClr r="0" g="0" b="0"/>
            </a:lnRef>
            <a:fillRef idx="1003">
              <a:schemeClr val="lt1"/>
            </a:fillRef>
            <a:effectRef idx="0">
              <a:scrgbClr r="0" g="0" b="0"/>
            </a:effectRef>
            <a:fontRef idx="major"/>
          </p:style>
          <p:txBody>
            <a:bodyPr wrap="square" rtlCol="0">
              <a:spAutoFit/>
            </a:bodyPr>
            <a:lstStyle/>
            <a:p>
              <a:r>
                <a:rPr lang="en-US" sz="700" b="1" dirty="0">
                  <a:solidFill>
                    <a:schemeClr val="tx1">
                      <a:alpha val="80000"/>
                    </a:schemeClr>
                  </a:solidFill>
                </a:rPr>
                <a:t>Parent</a:t>
              </a:r>
            </a:p>
          </p:txBody>
        </p:sp>
      </p:grpSp>
      <p:sp>
        <p:nvSpPr>
          <p:cNvPr id="19" name="Rectangle 18"/>
          <p:cNvSpPr/>
          <p:nvPr/>
        </p:nvSpPr>
        <p:spPr>
          <a:xfrm>
            <a:off x="2417703" y="1717723"/>
            <a:ext cx="728020" cy="369332"/>
          </a:xfrm>
          <a:prstGeom prst="rect">
            <a:avLst/>
          </a:prstGeom>
        </p:spPr>
        <p:txBody>
          <a:bodyPr wrap="none">
            <a:spAutoFit/>
          </a:bodyPr>
          <a:lstStyle/>
          <a:p>
            <a:r>
              <a:rPr lang="en-US" dirty="0"/>
              <a:t>LOGO</a:t>
            </a:r>
          </a:p>
        </p:txBody>
      </p:sp>
      <p:sp>
        <p:nvSpPr>
          <p:cNvPr id="21" name="Rectangle 20"/>
          <p:cNvSpPr/>
          <p:nvPr/>
        </p:nvSpPr>
        <p:spPr>
          <a:xfrm>
            <a:off x="4770328" y="286387"/>
            <a:ext cx="6868741" cy="369332"/>
          </a:xfrm>
          <a:prstGeom prst="rect">
            <a:avLst/>
          </a:prstGeom>
        </p:spPr>
        <p:txBody>
          <a:bodyPr wrap="square">
            <a:spAutoFit/>
          </a:bodyPr>
          <a:lstStyle/>
          <a:p>
            <a:pPr algn="ctr"/>
            <a:r>
              <a:rPr lang="en-US" dirty="0"/>
              <a:t>Account Selection</a:t>
            </a:r>
          </a:p>
        </p:txBody>
      </p:sp>
      <p:sp>
        <p:nvSpPr>
          <p:cNvPr id="10" name="Rectangle 9">
            <a:hlinkClick r:id="" action="ppaction://hlinkshowjump?jump=nextslide" highlightClick="1"/>
          </p:cNvPr>
          <p:cNvSpPr/>
          <p:nvPr/>
        </p:nvSpPr>
        <p:spPr>
          <a:xfrm>
            <a:off x="1650260" y="3751029"/>
            <a:ext cx="1140163" cy="341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hlinkClick r:id="rId7" action="ppaction://hlinksldjump" highlightClick="1"/>
          </p:cNvPr>
          <p:cNvSpPr/>
          <p:nvPr/>
        </p:nvSpPr>
        <p:spPr>
          <a:xfrm>
            <a:off x="2969756" y="1348205"/>
            <a:ext cx="1140163" cy="341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hlinkClick r:id="rId7" action="ppaction://hlinksldjump" highlightClick="1"/>
          </p:cNvPr>
          <p:cNvSpPr/>
          <p:nvPr/>
        </p:nvSpPr>
        <p:spPr>
          <a:xfrm>
            <a:off x="3122156" y="1500605"/>
            <a:ext cx="1140163" cy="341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9" name="Chart 28">
            <a:extLst>
              <a:ext uri="{FF2B5EF4-FFF2-40B4-BE49-F238E27FC236}">
                <a16:creationId xmlns:a16="http://schemas.microsoft.com/office/drawing/2014/main" id="{19B03CF6-2005-485E-B757-8922570C3C31}"/>
              </a:ext>
            </a:extLst>
          </p:cNvPr>
          <p:cNvGraphicFramePr/>
          <p:nvPr>
            <p:extLst>
              <p:ext uri="{D42A27DB-BD31-4B8C-83A1-F6EECF244321}">
                <p14:modId xmlns:p14="http://schemas.microsoft.com/office/powerpoint/2010/main" val="1427928126"/>
              </p:ext>
            </p:extLst>
          </p:nvPr>
        </p:nvGraphicFramePr>
        <p:xfrm>
          <a:off x="4994381" y="1048290"/>
          <a:ext cx="6657472" cy="402983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047106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899009" y="626640"/>
            <a:ext cx="4630446" cy="369332"/>
          </a:xfrm>
          <a:prstGeom prst="rect">
            <a:avLst/>
          </a:prstGeom>
        </p:spPr>
        <p:txBody>
          <a:bodyPr wrap="square">
            <a:spAutoFit/>
          </a:bodyPr>
          <a:lstStyle/>
          <a:p>
            <a:pPr algn="ctr"/>
            <a:r>
              <a:rPr lang="en-US"/>
              <a:t>Login screen</a:t>
            </a:r>
            <a:endParaRPr lang="en-US" dirty="0"/>
          </a:p>
        </p:txBody>
      </p:sp>
      <p:grpSp>
        <p:nvGrpSpPr>
          <p:cNvPr id="21" name="Group 20"/>
          <p:cNvGrpSpPr/>
          <p:nvPr/>
        </p:nvGrpSpPr>
        <p:grpSpPr>
          <a:xfrm>
            <a:off x="763464" y="-173288"/>
            <a:ext cx="4140000" cy="7196783"/>
            <a:chOff x="763464" y="-173288"/>
            <a:chExt cx="4140000" cy="7196783"/>
          </a:xfrm>
        </p:grpSpPr>
        <p:grpSp>
          <p:nvGrpSpPr>
            <p:cNvPr id="3" name="Group 2"/>
            <p:cNvGrpSpPr/>
            <p:nvPr/>
          </p:nvGrpSpPr>
          <p:grpSpPr>
            <a:xfrm>
              <a:off x="763464" y="-173288"/>
              <a:ext cx="4140000" cy="7196783"/>
              <a:chOff x="3949700" y="-190500"/>
              <a:chExt cx="4140000" cy="7196783"/>
            </a:xfrm>
          </p:grpSpPr>
          <p:grpSp>
            <p:nvGrpSpPr>
              <p:cNvPr id="4" name="Group 3"/>
              <p:cNvGrpSpPr/>
              <p:nvPr/>
            </p:nvGrpSpPr>
            <p:grpSpPr>
              <a:xfrm>
                <a:off x="3949700" y="-190500"/>
                <a:ext cx="4140000" cy="7196783"/>
                <a:chOff x="3949700" y="-190500"/>
                <a:chExt cx="4140000" cy="7196783"/>
              </a:xfrm>
            </p:grpSpPr>
            <p:pic>
              <p:nvPicPr>
                <p:cNvPr id="16" name="Picture 15"/>
                <p:cNvPicPr>
                  <a:picLocks noChangeAspect="1"/>
                </p:cNvPicPr>
                <p:nvPr/>
              </p:nvPicPr>
              <p:blipFill>
                <a:blip r:embed="rId3"/>
                <a:stretch>
                  <a:fillRect/>
                </a:stretch>
              </p:blipFill>
              <p:spPr>
                <a:xfrm>
                  <a:off x="3949700" y="-190500"/>
                  <a:ext cx="4140000" cy="7196783"/>
                </a:xfrm>
                <a:prstGeom prst="rect">
                  <a:avLst/>
                </a:prstGeom>
              </p:spPr>
            </p:pic>
            <p:pic>
              <p:nvPicPr>
                <p:cNvPr id="17" name="Picture 16"/>
                <p:cNvPicPr>
                  <a:picLocks noChangeAspect="1"/>
                </p:cNvPicPr>
                <p:nvPr/>
              </p:nvPicPr>
              <p:blipFill rotWithShape="1">
                <a:blip r:embed="rId4">
                  <a:extLst>
                    <a:ext uri="{28A0092B-C50C-407E-A947-70E740481C1C}">
                      <a14:useLocalDpi xmlns:a14="http://schemas.microsoft.com/office/drawing/2010/main" val="0"/>
                    </a:ext>
                  </a:extLst>
                </a:blip>
                <a:srcRect l="975" t="19994" r="2534" b="29991"/>
                <a:stretch/>
              </p:blipFill>
              <p:spPr>
                <a:xfrm>
                  <a:off x="4656112" y="1076515"/>
                  <a:ext cx="2672773" cy="152872"/>
                </a:xfrm>
                <a:prstGeom prst="rect">
                  <a:avLst/>
                </a:prstGeom>
              </p:spPr>
            </p:pic>
          </p:grpSp>
          <p:sp>
            <p:nvSpPr>
              <p:cNvPr id="5" name="Rectangle 4"/>
              <p:cNvSpPr/>
              <p:nvPr/>
            </p:nvSpPr>
            <p:spPr>
              <a:xfrm>
                <a:off x="4650386" y="1225978"/>
                <a:ext cx="2664000" cy="4392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 Same Side Corner Rectangle 5"/>
              <p:cNvSpPr/>
              <p:nvPr/>
            </p:nvSpPr>
            <p:spPr>
              <a:xfrm>
                <a:off x="4907150" y="2395728"/>
                <a:ext cx="2187489" cy="2132728"/>
              </a:xfrm>
              <a:prstGeom prst="round2Same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5063555" y="2733291"/>
                <a:ext cx="1854025" cy="371960"/>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063554" y="3135378"/>
                <a:ext cx="1854025" cy="371960"/>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039904" y="2829347"/>
                <a:ext cx="1854025" cy="230832"/>
              </a:xfrm>
              <a:prstGeom prst="rect">
                <a:avLst/>
              </a:prstGeom>
              <a:noFill/>
              <a:effectLst>
                <a:glow rad="127000">
                  <a:schemeClr val="accent1"/>
                </a:glow>
              </a:effectLst>
            </p:spPr>
            <p:txBody>
              <a:bodyPr wrap="square" rtlCol="0">
                <a:spAutoFit/>
              </a:bodyPr>
              <a:lstStyle/>
              <a:p>
                <a:r>
                  <a:rPr lang="en-US" sz="900" b="1" dirty="0">
                    <a:solidFill>
                      <a:schemeClr val="tx1">
                        <a:alpha val="43000"/>
                      </a:schemeClr>
                    </a:solidFill>
                  </a:rPr>
                  <a:t>Email Address</a:t>
                </a:r>
              </a:p>
            </p:txBody>
          </p:sp>
          <p:sp>
            <p:nvSpPr>
              <p:cNvPr id="10" name="TextBox 9"/>
              <p:cNvSpPr txBox="1"/>
              <p:nvPr/>
            </p:nvSpPr>
            <p:spPr>
              <a:xfrm>
                <a:off x="5049736" y="3217038"/>
                <a:ext cx="1854025" cy="230832"/>
              </a:xfrm>
              <a:prstGeom prst="rect">
                <a:avLst/>
              </a:prstGeom>
              <a:noFill/>
              <a:effectLst>
                <a:glow rad="127000">
                  <a:schemeClr val="accent1"/>
                </a:glow>
              </a:effectLst>
            </p:spPr>
            <p:txBody>
              <a:bodyPr wrap="square" rtlCol="0">
                <a:spAutoFit/>
              </a:bodyPr>
              <a:lstStyle/>
              <a:p>
                <a:r>
                  <a:rPr lang="en-US" sz="900" dirty="0">
                    <a:solidFill>
                      <a:schemeClr val="tx1">
                        <a:alpha val="43000"/>
                      </a:schemeClr>
                    </a:solidFill>
                  </a:rPr>
                  <a:t>Password</a:t>
                </a:r>
              </a:p>
            </p:txBody>
          </p:sp>
          <p:sp>
            <p:nvSpPr>
              <p:cNvPr id="11" name="Rounded Rectangle 10"/>
              <p:cNvSpPr/>
              <p:nvPr/>
            </p:nvSpPr>
            <p:spPr>
              <a:xfrm>
                <a:off x="5303218" y="3641846"/>
                <a:ext cx="1385023" cy="225631"/>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788317" y="3649274"/>
                <a:ext cx="404496" cy="200055"/>
              </a:xfrm>
              <a:prstGeom prst="rect">
                <a:avLst/>
              </a:prstGeom>
              <a:noFill/>
              <a:effectLst>
                <a:glow rad="127000">
                  <a:schemeClr val="accent1"/>
                </a:glow>
              </a:effectLst>
            </p:spPr>
            <p:txBody>
              <a:bodyPr wrap="square" rtlCol="0">
                <a:spAutoFit/>
              </a:bodyPr>
              <a:lstStyle/>
              <a:p>
                <a:r>
                  <a:rPr lang="en-US" sz="700" b="1" dirty="0">
                    <a:solidFill>
                      <a:schemeClr val="tx1">
                        <a:alpha val="80000"/>
                      </a:schemeClr>
                    </a:solidFill>
                  </a:rPr>
                  <a:t>Log In</a:t>
                </a:r>
              </a:p>
            </p:txBody>
          </p:sp>
          <p:sp>
            <p:nvSpPr>
              <p:cNvPr id="13" name="Rounded Rectangle 12"/>
              <p:cNvSpPr/>
              <p:nvPr/>
            </p:nvSpPr>
            <p:spPr>
              <a:xfrm>
                <a:off x="5303218" y="3949992"/>
                <a:ext cx="1395351" cy="225631"/>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5626488" y="3968522"/>
                <a:ext cx="751879" cy="200055"/>
              </a:xfrm>
              <a:prstGeom prst="rect">
                <a:avLst/>
              </a:prstGeom>
              <a:noFill/>
              <a:effectLst>
                <a:glow rad="127000">
                  <a:schemeClr val="accent1"/>
                </a:glow>
              </a:effectLst>
            </p:spPr>
            <p:txBody>
              <a:bodyPr wrap="square" rtlCol="0">
                <a:spAutoFit/>
              </a:bodyPr>
              <a:lstStyle/>
              <a:p>
                <a:r>
                  <a:rPr lang="en-US" sz="700" b="1" dirty="0">
                    <a:solidFill>
                      <a:schemeClr val="tx1">
                        <a:alpha val="80000"/>
                      </a:schemeClr>
                    </a:solidFill>
                  </a:rPr>
                  <a:t>Create Account</a:t>
                </a:r>
              </a:p>
            </p:txBody>
          </p:sp>
          <p:sp>
            <p:nvSpPr>
              <p:cNvPr id="15" name="TextBox 14"/>
              <p:cNvSpPr txBox="1"/>
              <p:nvPr/>
            </p:nvSpPr>
            <p:spPr>
              <a:xfrm>
                <a:off x="5504385" y="4241005"/>
                <a:ext cx="999205" cy="200055"/>
              </a:xfrm>
              <a:prstGeom prst="rect">
                <a:avLst/>
              </a:prstGeom>
              <a:noFill/>
              <a:effectLst>
                <a:glow rad="127000">
                  <a:schemeClr val="accent1"/>
                </a:glow>
              </a:effectLst>
            </p:spPr>
            <p:txBody>
              <a:bodyPr wrap="square" rtlCol="0">
                <a:spAutoFit/>
              </a:bodyPr>
              <a:lstStyle/>
              <a:p>
                <a:r>
                  <a:rPr lang="en-US" sz="700" b="1" i="1" dirty="0">
                    <a:solidFill>
                      <a:schemeClr val="tx1">
                        <a:alpha val="80000"/>
                      </a:schemeClr>
                    </a:solidFill>
                  </a:rPr>
                  <a:t>Forgotten Password?</a:t>
                </a:r>
              </a:p>
            </p:txBody>
          </p:sp>
        </p:grpSp>
        <p:grpSp>
          <p:nvGrpSpPr>
            <p:cNvPr id="18" name="Group 17"/>
            <p:cNvGrpSpPr/>
            <p:nvPr/>
          </p:nvGrpSpPr>
          <p:grpSpPr>
            <a:xfrm>
              <a:off x="3151098" y="1403458"/>
              <a:ext cx="777480" cy="211470"/>
              <a:chOff x="4987636" y="3705805"/>
              <a:chExt cx="777480" cy="211470"/>
            </a:xfrm>
          </p:grpSpPr>
          <p:sp>
            <p:nvSpPr>
              <p:cNvPr id="19" name="Rounded Rectangle 18"/>
              <p:cNvSpPr/>
              <p:nvPr/>
            </p:nvSpPr>
            <p:spPr>
              <a:xfrm>
                <a:off x="4987636" y="3705805"/>
                <a:ext cx="777480" cy="211470"/>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5153070" y="3715883"/>
                <a:ext cx="514884" cy="200055"/>
              </a:xfrm>
              <a:prstGeom prst="rect">
                <a:avLst/>
              </a:prstGeom>
              <a:noFill/>
              <a:effectLst>
                <a:glow rad="127000">
                  <a:schemeClr val="accent1"/>
                </a:glow>
              </a:effectLst>
            </p:spPr>
            <p:txBody>
              <a:bodyPr wrap="square" rtlCol="0">
                <a:spAutoFit/>
              </a:bodyPr>
              <a:lstStyle/>
              <a:p>
                <a:r>
                  <a:rPr lang="en-US" sz="700" b="1" dirty="0">
                    <a:solidFill>
                      <a:schemeClr val="tx1">
                        <a:alpha val="80000"/>
                      </a:schemeClr>
                    </a:solidFill>
                  </a:rPr>
                  <a:t>HOME</a:t>
                </a:r>
              </a:p>
            </p:txBody>
          </p:sp>
        </p:grpSp>
      </p:grpSp>
      <p:sp>
        <p:nvSpPr>
          <p:cNvPr id="22" name="Rectangle 21">
            <a:hlinkClick r:id="rId5" action="ppaction://hlinksldjump" highlightClick="1"/>
          </p:cNvPr>
          <p:cNvSpPr/>
          <p:nvPr/>
        </p:nvSpPr>
        <p:spPr>
          <a:xfrm>
            <a:off x="2969756" y="1348205"/>
            <a:ext cx="1140163" cy="341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hlinkClick r:id="rId6" action="ppaction://hlinksldjump" highlightClick="1"/>
          </p:cNvPr>
          <p:cNvSpPr/>
          <p:nvPr/>
        </p:nvSpPr>
        <p:spPr>
          <a:xfrm>
            <a:off x="2051968" y="3909494"/>
            <a:ext cx="1558131" cy="3793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752817" y="2433000"/>
            <a:ext cx="2464428" cy="261610"/>
          </a:xfrm>
          <a:prstGeom prst="rect">
            <a:avLst/>
          </a:prstGeom>
          <a:noFill/>
          <a:effectLst>
            <a:glow rad="127000">
              <a:schemeClr val="accent1"/>
            </a:glow>
          </a:effectLst>
        </p:spPr>
        <p:txBody>
          <a:bodyPr wrap="square" rtlCol="0">
            <a:spAutoFit/>
          </a:bodyPr>
          <a:lstStyle/>
          <a:p>
            <a:pPr algn="just"/>
            <a:r>
              <a:rPr lang="en-US" sz="1100" b="1" dirty="0">
                <a:solidFill>
                  <a:schemeClr val="tx1">
                    <a:alpha val="50000"/>
                  </a:schemeClr>
                </a:solidFill>
              </a:rPr>
              <a:t>Login with </a:t>
            </a:r>
            <a:r>
              <a:rPr lang="en-US" sz="1100" b="1">
                <a:solidFill>
                  <a:schemeClr val="tx1">
                    <a:alpha val="50000"/>
                  </a:schemeClr>
                </a:solidFill>
              </a:rPr>
              <a:t>University credentials </a:t>
            </a:r>
            <a:endParaRPr lang="en-US" sz="1100" b="1" dirty="0">
              <a:solidFill>
                <a:schemeClr val="tx1">
                  <a:alpha val="50000"/>
                </a:schemeClr>
              </a:solidFill>
            </a:endParaRPr>
          </a:p>
        </p:txBody>
      </p:sp>
      <p:sp>
        <p:nvSpPr>
          <p:cNvPr id="25" name="Rectangle 24"/>
          <p:cNvSpPr/>
          <p:nvPr/>
        </p:nvSpPr>
        <p:spPr>
          <a:xfrm>
            <a:off x="5143149" y="1656987"/>
            <a:ext cx="6868741" cy="4524315"/>
          </a:xfrm>
          <a:prstGeom prst="rect">
            <a:avLst/>
          </a:prstGeom>
        </p:spPr>
        <p:txBody>
          <a:bodyPr wrap="square">
            <a:spAutoFit/>
          </a:bodyPr>
          <a:lstStyle/>
          <a:p>
            <a:endParaRPr lang="en-US" dirty="0"/>
          </a:p>
          <a:p>
            <a:endParaRPr lang="en-US" dirty="0"/>
          </a:p>
          <a:p>
            <a:endParaRPr lang="en-US" dirty="0"/>
          </a:p>
          <a:p>
            <a:r>
              <a:rPr lang="en-US" dirty="0"/>
              <a:t>  </a:t>
            </a:r>
          </a:p>
          <a:p>
            <a:endParaRPr lang="en-US" dirty="0"/>
          </a:p>
          <a:p>
            <a:endParaRPr lang="en-US" dirty="0"/>
          </a:p>
          <a:p>
            <a:endParaRPr lang="en-US" dirty="0"/>
          </a:p>
          <a:p>
            <a:endParaRPr lang="en-US" dirty="0"/>
          </a:p>
          <a:p>
            <a:endParaRPr lang="en-US" dirty="0"/>
          </a:p>
          <a:p>
            <a:endParaRPr lang="en-US" dirty="0"/>
          </a:p>
          <a:p>
            <a:endParaRPr lang="en-US" dirty="0"/>
          </a:p>
          <a:p>
            <a:r>
              <a:rPr lang="en-US" dirty="0"/>
              <a:t>Are there any suggestions to make this process easier?</a:t>
            </a:r>
          </a:p>
          <a:p>
            <a:endParaRPr lang="en-US" dirty="0"/>
          </a:p>
          <a:p>
            <a:r>
              <a:rPr lang="en-US" dirty="0">
                <a:solidFill>
                  <a:schemeClr val="bg2">
                    <a:lumMod val="75000"/>
                  </a:schemeClr>
                </a:solidFill>
              </a:rPr>
              <a:t>3 out of 9 students suggested that fingerprint id should be incorporated for a quicker access.</a:t>
            </a:r>
          </a:p>
          <a:p>
            <a:endParaRPr lang="en-US" dirty="0"/>
          </a:p>
        </p:txBody>
      </p:sp>
      <p:graphicFrame>
        <p:nvGraphicFramePr>
          <p:cNvPr id="26" name="Chart 25">
            <a:extLst>
              <a:ext uri="{FF2B5EF4-FFF2-40B4-BE49-F238E27FC236}">
                <a16:creationId xmlns:a16="http://schemas.microsoft.com/office/drawing/2014/main" id="{1449B85F-C580-451E-B788-BAF5DC507EE7}"/>
              </a:ext>
            </a:extLst>
          </p:cNvPr>
          <p:cNvGraphicFramePr/>
          <p:nvPr>
            <p:extLst>
              <p:ext uri="{D42A27DB-BD31-4B8C-83A1-F6EECF244321}">
                <p14:modId xmlns:p14="http://schemas.microsoft.com/office/powerpoint/2010/main" val="1099072201"/>
              </p:ext>
            </p:extLst>
          </p:nvPr>
        </p:nvGraphicFramePr>
        <p:xfrm>
          <a:off x="5604150" y="553806"/>
          <a:ext cx="5650697" cy="3323689"/>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7028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1967826" y="3898015"/>
            <a:ext cx="1854025" cy="371960"/>
          </a:xfrm>
          <a:prstGeom prst="rect">
            <a:avLst/>
          </a:prstGeom>
          <a:ln>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959425" y="4269975"/>
            <a:ext cx="1854025" cy="371960"/>
          </a:xfrm>
          <a:prstGeom prst="rect">
            <a:avLst/>
          </a:prstGeom>
          <a:ln>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959424" y="4638588"/>
            <a:ext cx="1854025" cy="371960"/>
          </a:xfrm>
          <a:prstGeom prst="rect">
            <a:avLst/>
          </a:prstGeom>
          <a:ln>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2139233" y="2663164"/>
            <a:ext cx="1112809" cy="538609"/>
          </a:xfrm>
          <a:prstGeom prst="rect">
            <a:avLst/>
          </a:prstGeom>
          <a:noFill/>
        </p:spPr>
        <p:txBody>
          <a:bodyPr wrap="square" rtlCol="0">
            <a:spAutoFit/>
          </a:bodyPr>
          <a:lstStyle/>
          <a:p>
            <a:r>
              <a:rPr lang="en-US" sz="1100" b="1" dirty="0">
                <a:solidFill>
                  <a:sysClr val="windowText" lastClr="000000"/>
                </a:solidFill>
              </a:rPr>
              <a:t>Create Account</a:t>
            </a:r>
          </a:p>
          <a:p>
            <a:endParaRPr lang="en-US" dirty="0"/>
          </a:p>
        </p:txBody>
      </p:sp>
      <p:sp>
        <p:nvSpPr>
          <p:cNvPr id="28" name="Oval 27"/>
          <p:cNvSpPr/>
          <p:nvPr/>
        </p:nvSpPr>
        <p:spPr>
          <a:xfrm>
            <a:off x="3600000" y="5152302"/>
            <a:ext cx="142533" cy="1370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American Typewriter" charset="0"/>
                <a:ea typeface="American Typewriter" charset="0"/>
                <a:cs typeface="American Typewriter" charset="0"/>
              </a:rPr>
              <a:t>i</a:t>
            </a:r>
            <a:endParaRPr lang="en-US" dirty="0">
              <a:latin typeface="American Typewriter" charset="0"/>
              <a:ea typeface="American Typewriter" charset="0"/>
              <a:cs typeface="American Typewriter" charset="0"/>
            </a:endParaRPr>
          </a:p>
        </p:txBody>
      </p:sp>
      <p:sp>
        <p:nvSpPr>
          <p:cNvPr id="30" name="Rectangle 29"/>
          <p:cNvSpPr/>
          <p:nvPr/>
        </p:nvSpPr>
        <p:spPr>
          <a:xfrm>
            <a:off x="4703104" y="609826"/>
            <a:ext cx="6096000" cy="369332"/>
          </a:xfrm>
          <a:prstGeom prst="rect">
            <a:avLst/>
          </a:prstGeom>
        </p:spPr>
        <p:txBody>
          <a:bodyPr>
            <a:spAutoFit/>
          </a:bodyPr>
          <a:lstStyle/>
          <a:p>
            <a:pPr algn="ctr"/>
            <a:r>
              <a:rPr lang="en-US"/>
              <a:t>Account creation</a:t>
            </a:r>
            <a:endParaRPr lang="en-US" dirty="0"/>
          </a:p>
        </p:txBody>
      </p:sp>
      <p:grpSp>
        <p:nvGrpSpPr>
          <p:cNvPr id="31" name="Group 30"/>
          <p:cNvGrpSpPr/>
          <p:nvPr/>
        </p:nvGrpSpPr>
        <p:grpSpPr>
          <a:xfrm>
            <a:off x="789490" y="116678"/>
            <a:ext cx="4140000" cy="7196783"/>
            <a:chOff x="763464" y="-173288"/>
            <a:chExt cx="4140000" cy="7196783"/>
          </a:xfrm>
        </p:grpSpPr>
        <p:grpSp>
          <p:nvGrpSpPr>
            <p:cNvPr id="32" name="Group 31"/>
            <p:cNvGrpSpPr/>
            <p:nvPr/>
          </p:nvGrpSpPr>
          <p:grpSpPr>
            <a:xfrm>
              <a:off x="763464" y="-173288"/>
              <a:ext cx="4140000" cy="7196783"/>
              <a:chOff x="3949700" y="-190500"/>
              <a:chExt cx="4140000" cy="7196783"/>
            </a:xfrm>
          </p:grpSpPr>
          <p:grpSp>
            <p:nvGrpSpPr>
              <p:cNvPr id="36" name="Group 35"/>
              <p:cNvGrpSpPr/>
              <p:nvPr/>
            </p:nvGrpSpPr>
            <p:grpSpPr>
              <a:xfrm>
                <a:off x="3949700" y="-190500"/>
                <a:ext cx="4140000" cy="7196783"/>
                <a:chOff x="3949700" y="-190500"/>
                <a:chExt cx="4140000" cy="7196783"/>
              </a:xfrm>
            </p:grpSpPr>
            <p:pic>
              <p:nvPicPr>
                <p:cNvPr id="48" name="Picture 47"/>
                <p:cNvPicPr>
                  <a:picLocks noChangeAspect="1"/>
                </p:cNvPicPr>
                <p:nvPr/>
              </p:nvPicPr>
              <p:blipFill>
                <a:blip r:embed="rId3"/>
                <a:stretch>
                  <a:fillRect/>
                </a:stretch>
              </p:blipFill>
              <p:spPr>
                <a:xfrm>
                  <a:off x="3949700" y="-190500"/>
                  <a:ext cx="4140000" cy="7196783"/>
                </a:xfrm>
                <a:prstGeom prst="rect">
                  <a:avLst/>
                </a:prstGeom>
              </p:spPr>
            </p:pic>
            <p:pic>
              <p:nvPicPr>
                <p:cNvPr id="49" name="Picture 48"/>
                <p:cNvPicPr>
                  <a:picLocks noChangeAspect="1"/>
                </p:cNvPicPr>
                <p:nvPr/>
              </p:nvPicPr>
              <p:blipFill rotWithShape="1">
                <a:blip r:embed="rId4">
                  <a:extLst>
                    <a:ext uri="{28A0092B-C50C-407E-A947-70E740481C1C}">
                      <a14:useLocalDpi xmlns:a14="http://schemas.microsoft.com/office/drawing/2010/main" val="0"/>
                    </a:ext>
                  </a:extLst>
                </a:blip>
                <a:srcRect l="975" t="19994" r="2534" b="29991"/>
                <a:stretch/>
              </p:blipFill>
              <p:spPr>
                <a:xfrm>
                  <a:off x="4656112" y="1076515"/>
                  <a:ext cx="2672773" cy="152872"/>
                </a:xfrm>
                <a:prstGeom prst="rect">
                  <a:avLst/>
                </a:prstGeom>
              </p:spPr>
            </p:pic>
          </p:grpSp>
          <p:sp>
            <p:nvSpPr>
              <p:cNvPr id="37" name="Rectangle 36"/>
              <p:cNvSpPr/>
              <p:nvPr/>
            </p:nvSpPr>
            <p:spPr>
              <a:xfrm>
                <a:off x="4650386" y="1225978"/>
                <a:ext cx="2664000" cy="4392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 Same Side Corner Rectangle 37"/>
              <p:cNvSpPr/>
              <p:nvPr/>
            </p:nvSpPr>
            <p:spPr>
              <a:xfrm>
                <a:off x="4907150" y="2395728"/>
                <a:ext cx="2187489" cy="2132728"/>
              </a:xfrm>
              <a:prstGeom prst="round2Same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ounded Rectangle 42"/>
              <p:cNvSpPr/>
              <p:nvPr/>
            </p:nvSpPr>
            <p:spPr>
              <a:xfrm>
                <a:off x="5397946" y="4887472"/>
                <a:ext cx="962469" cy="215641"/>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5635272" y="4879262"/>
                <a:ext cx="714451" cy="215444"/>
              </a:xfrm>
              <a:prstGeom prst="rect">
                <a:avLst/>
              </a:prstGeom>
              <a:noFill/>
              <a:effectLst>
                <a:glow rad="127000">
                  <a:schemeClr val="accent1"/>
                </a:glow>
              </a:effectLst>
            </p:spPr>
            <p:txBody>
              <a:bodyPr wrap="square" rtlCol="0">
                <a:spAutoFit/>
              </a:bodyPr>
              <a:lstStyle/>
              <a:p>
                <a:r>
                  <a:rPr lang="en-US" sz="800" b="1" dirty="0">
                    <a:solidFill>
                      <a:schemeClr val="tx1">
                        <a:alpha val="80000"/>
                      </a:schemeClr>
                    </a:solidFill>
                  </a:rPr>
                  <a:t>Register</a:t>
                </a:r>
              </a:p>
            </p:txBody>
          </p:sp>
        </p:grpSp>
        <p:grpSp>
          <p:nvGrpSpPr>
            <p:cNvPr id="33" name="Group 32"/>
            <p:cNvGrpSpPr/>
            <p:nvPr/>
          </p:nvGrpSpPr>
          <p:grpSpPr>
            <a:xfrm>
              <a:off x="3151098" y="1403458"/>
              <a:ext cx="777480" cy="211470"/>
              <a:chOff x="4987636" y="3705805"/>
              <a:chExt cx="777480" cy="211470"/>
            </a:xfrm>
          </p:grpSpPr>
          <p:sp>
            <p:nvSpPr>
              <p:cNvPr id="34" name="Rounded Rectangle 33"/>
              <p:cNvSpPr/>
              <p:nvPr/>
            </p:nvSpPr>
            <p:spPr>
              <a:xfrm>
                <a:off x="4987636" y="3705805"/>
                <a:ext cx="777480" cy="211470"/>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5153070" y="3715883"/>
                <a:ext cx="514884" cy="200055"/>
              </a:xfrm>
              <a:prstGeom prst="rect">
                <a:avLst/>
              </a:prstGeom>
              <a:noFill/>
              <a:effectLst>
                <a:glow rad="127000">
                  <a:schemeClr val="accent1"/>
                </a:glow>
              </a:effectLst>
            </p:spPr>
            <p:txBody>
              <a:bodyPr wrap="square" rtlCol="0">
                <a:spAutoFit/>
              </a:bodyPr>
              <a:lstStyle/>
              <a:p>
                <a:r>
                  <a:rPr lang="en-US" sz="700" b="1" dirty="0">
                    <a:solidFill>
                      <a:schemeClr val="tx1">
                        <a:alpha val="80000"/>
                      </a:schemeClr>
                    </a:solidFill>
                  </a:rPr>
                  <a:t>HOME</a:t>
                </a:r>
              </a:p>
            </p:txBody>
          </p:sp>
        </p:grpSp>
      </p:grpSp>
      <p:sp>
        <p:nvSpPr>
          <p:cNvPr id="50" name="TextBox 49"/>
          <p:cNvSpPr txBox="1"/>
          <p:nvPr/>
        </p:nvSpPr>
        <p:spPr>
          <a:xfrm>
            <a:off x="2380622" y="2135398"/>
            <a:ext cx="871420" cy="646331"/>
          </a:xfrm>
          <a:prstGeom prst="rect">
            <a:avLst/>
          </a:prstGeom>
          <a:noFill/>
        </p:spPr>
        <p:txBody>
          <a:bodyPr wrap="square" rtlCol="0">
            <a:spAutoFit/>
          </a:bodyPr>
          <a:lstStyle/>
          <a:p>
            <a:r>
              <a:rPr lang="en-US" dirty="0"/>
              <a:t>LOGO</a:t>
            </a:r>
          </a:p>
          <a:p>
            <a:endParaRPr lang="en-US" dirty="0"/>
          </a:p>
        </p:txBody>
      </p:sp>
      <p:sp>
        <p:nvSpPr>
          <p:cNvPr id="51" name="Rectangle 50"/>
          <p:cNvSpPr/>
          <p:nvPr/>
        </p:nvSpPr>
        <p:spPr>
          <a:xfrm>
            <a:off x="1965427" y="3143075"/>
            <a:ext cx="1856424" cy="371960"/>
          </a:xfrm>
          <a:prstGeom prst="rect">
            <a:avLst/>
          </a:prstGeom>
          <a:ln>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1954975" y="3521967"/>
            <a:ext cx="1858474" cy="371960"/>
          </a:xfrm>
          <a:prstGeom prst="rect">
            <a:avLst/>
          </a:prstGeom>
          <a:ln>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1942105" y="3200871"/>
            <a:ext cx="1854025" cy="230832"/>
          </a:xfrm>
          <a:prstGeom prst="rect">
            <a:avLst/>
          </a:prstGeom>
          <a:noFill/>
          <a:effectLst>
            <a:glow rad="127000">
              <a:schemeClr val="accent1"/>
            </a:glow>
          </a:effectLst>
        </p:spPr>
        <p:txBody>
          <a:bodyPr wrap="square" rtlCol="0">
            <a:spAutoFit/>
          </a:bodyPr>
          <a:lstStyle/>
          <a:p>
            <a:r>
              <a:rPr lang="en-US" sz="900" dirty="0">
                <a:solidFill>
                  <a:schemeClr val="tx1">
                    <a:alpha val="43000"/>
                  </a:schemeClr>
                </a:solidFill>
              </a:rPr>
              <a:t>First Name</a:t>
            </a:r>
          </a:p>
        </p:txBody>
      </p:sp>
      <p:sp>
        <p:nvSpPr>
          <p:cNvPr id="54" name="TextBox 53"/>
          <p:cNvSpPr txBox="1"/>
          <p:nvPr/>
        </p:nvSpPr>
        <p:spPr>
          <a:xfrm>
            <a:off x="1946995" y="3599654"/>
            <a:ext cx="1854025" cy="230832"/>
          </a:xfrm>
          <a:prstGeom prst="rect">
            <a:avLst/>
          </a:prstGeom>
          <a:noFill/>
          <a:effectLst>
            <a:glow rad="127000">
              <a:schemeClr val="accent1"/>
            </a:glow>
          </a:effectLst>
        </p:spPr>
        <p:txBody>
          <a:bodyPr wrap="square" rtlCol="0">
            <a:spAutoFit/>
          </a:bodyPr>
          <a:lstStyle/>
          <a:p>
            <a:r>
              <a:rPr lang="en-US" sz="900" dirty="0">
                <a:solidFill>
                  <a:schemeClr val="tx1">
                    <a:alpha val="43000"/>
                  </a:schemeClr>
                </a:solidFill>
              </a:rPr>
              <a:t>Last Name</a:t>
            </a:r>
          </a:p>
        </p:txBody>
      </p:sp>
      <p:sp>
        <p:nvSpPr>
          <p:cNvPr id="55" name="TextBox 54"/>
          <p:cNvSpPr txBox="1"/>
          <p:nvPr/>
        </p:nvSpPr>
        <p:spPr>
          <a:xfrm>
            <a:off x="1967826" y="4007063"/>
            <a:ext cx="1854025" cy="230832"/>
          </a:xfrm>
          <a:prstGeom prst="rect">
            <a:avLst/>
          </a:prstGeom>
          <a:noFill/>
          <a:effectLst>
            <a:glow rad="127000">
              <a:schemeClr val="accent1"/>
            </a:glow>
          </a:effectLst>
        </p:spPr>
        <p:txBody>
          <a:bodyPr wrap="square" rtlCol="0">
            <a:spAutoFit/>
          </a:bodyPr>
          <a:lstStyle/>
          <a:p>
            <a:r>
              <a:rPr lang="en-US" sz="900" dirty="0">
                <a:solidFill>
                  <a:schemeClr val="tx1">
                    <a:alpha val="43000"/>
                  </a:schemeClr>
                </a:solidFill>
              </a:rPr>
              <a:t>Email Address</a:t>
            </a:r>
          </a:p>
        </p:txBody>
      </p:sp>
      <p:sp>
        <p:nvSpPr>
          <p:cNvPr id="56" name="TextBox 55"/>
          <p:cNvSpPr txBox="1"/>
          <p:nvPr/>
        </p:nvSpPr>
        <p:spPr>
          <a:xfrm>
            <a:off x="1952176" y="4393047"/>
            <a:ext cx="1854025" cy="230832"/>
          </a:xfrm>
          <a:prstGeom prst="rect">
            <a:avLst/>
          </a:prstGeom>
          <a:noFill/>
          <a:effectLst>
            <a:glow rad="127000">
              <a:schemeClr val="accent1"/>
            </a:glow>
          </a:effectLst>
        </p:spPr>
        <p:txBody>
          <a:bodyPr wrap="square" rtlCol="0">
            <a:spAutoFit/>
          </a:bodyPr>
          <a:lstStyle/>
          <a:p>
            <a:r>
              <a:rPr lang="en-US" sz="900" dirty="0">
                <a:solidFill>
                  <a:schemeClr val="tx1">
                    <a:alpha val="43000"/>
                  </a:schemeClr>
                </a:solidFill>
              </a:rPr>
              <a:t>Password</a:t>
            </a:r>
          </a:p>
        </p:txBody>
      </p:sp>
      <p:sp>
        <p:nvSpPr>
          <p:cNvPr id="57" name="TextBox 56"/>
          <p:cNvSpPr txBox="1"/>
          <p:nvPr/>
        </p:nvSpPr>
        <p:spPr>
          <a:xfrm>
            <a:off x="1952175" y="4790551"/>
            <a:ext cx="1854025" cy="230832"/>
          </a:xfrm>
          <a:prstGeom prst="rect">
            <a:avLst/>
          </a:prstGeom>
          <a:noFill/>
          <a:effectLst>
            <a:glow rad="127000">
              <a:schemeClr val="accent1"/>
            </a:glow>
          </a:effectLst>
        </p:spPr>
        <p:txBody>
          <a:bodyPr wrap="square" rtlCol="0">
            <a:spAutoFit/>
          </a:bodyPr>
          <a:lstStyle/>
          <a:p>
            <a:r>
              <a:rPr lang="en-US" sz="900" dirty="0">
                <a:solidFill>
                  <a:schemeClr val="tx1">
                    <a:alpha val="43000"/>
                  </a:schemeClr>
                </a:solidFill>
              </a:rPr>
              <a:t>Contact Number</a:t>
            </a:r>
          </a:p>
        </p:txBody>
      </p:sp>
      <p:grpSp>
        <p:nvGrpSpPr>
          <p:cNvPr id="58" name="Group 57"/>
          <p:cNvGrpSpPr/>
          <p:nvPr/>
        </p:nvGrpSpPr>
        <p:grpSpPr>
          <a:xfrm>
            <a:off x="1720436" y="5491021"/>
            <a:ext cx="2659682" cy="384546"/>
            <a:chOff x="6815262" y="4462514"/>
            <a:chExt cx="2663794" cy="384546"/>
          </a:xfrm>
          <a:noFill/>
        </p:grpSpPr>
        <p:sp>
          <p:nvSpPr>
            <p:cNvPr id="59" name="Rectangle 58"/>
            <p:cNvSpPr/>
            <p:nvPr/>
          </p:nvSpPr>
          <p:spPr>
            <a:xfrm>
              <a:off x="6815262" y="4463407"/>
              <a:ext cx="655086" cy="38072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a:off x="7468393" y="4463118"/>
              <a:ext cx="664530" cy="38072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8142525" y="4462514"/>
              <a:ext cx="670566" cy="38072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8825567" y="4466339"/>
              <a:ext cx="653489" cy="38072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29831" y="4517625"/>
              <a:ext cx="213646" cy="213646"/>
            </a:xfrm>
            <a:prstGeom prst="rect">
              <a:avLst/>
            </a:prstGeom>
            <a:grpFill/>
            <a:ln>
              <a:noFill/>
            </a:ln>
          </p:spPr>
        </p:pic>
      </p:grpSp>
      <p:sp>
        <p:nvSpPr>
          <p:cNvPr id="67" name="Rectangle 66"/>
          <p:cNvSpPr/>
          <p:nvPr/>
        </p:nvSpPr>
        <p:spPr>
          <a:xfrm>
            <a:off x="2270335" y="5565913"/>
            <a:ext cx="852971" cy="314015"/>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t"/>
          <a:lstStyle/>
          <a:p>
            <a:pPr algn="ctr"/>
            <a:endParaRPr lang="en-US"/>
          </a:p>
        </p:txBody>
      </p:sp>
      <p:sp>
        <p:nvSpPr>
          <p:cNvPr id="68" name="TextBox 67"/>
          <p:cNvSpPr txBox="1"/>
          <p:nvPr/>
        </p:nvSpPr>
        <p:spPr>
          <a:xfrm>
            <a:off x="2520819" y="5658841"/>
            <a:ext cx="458024" cy="184666"/>
          </a:xfrm>
          <a:prstGeom prst="rect">
            <a:avLst/>
          </a:prstGeom>
          <a:noFill/>
          <a:ln>
            <a:noFill/>
          </a:ln>
        </p:spPr>
        <p:txBody>
          <a:bodyPr wrap="square" rtlCol="0">
            <a:spAutoFit/>
          </a:bodyPr>
          <a:lstStyle/>
          <a:p>
            <a:r>
              <a:rPr lang="en-US" sz="600" b="1" dirty="0"/>
              <a:t>LOG IN</a:t>
            </a:r>
            <a:endParaRPr lang="en-US" sz="500" b="1" dirty="0"/>
          </a:p>
        </p:txBody>
      </p:sp>
      <p:sp>
        <p:nvSpPr>
          <p:cNvPr id="69" name="Rectangle 68">
            <a:hlinkClick r:id="rId6" action="ppaction://hlinksldjump" highlightClick="1"/>
          </p:cNvPr>
          <p:cNvSpPr/>
          <p:nvPr/>
        </p:nvSpPr>
        <p:spPr>
          <a:xfrm>
            <a:off x="2973894" y="1633005"/>
            <a:ext cx="1140163" cy="341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hlinkClick r:id="rId7" action="ppaction://hlinksldjump" highlightClick="1"/>
          </p:cNvPr>
          <p:cNvSpPr/>
          <p:nvPr/>
        </p:nvSpPr>
        <p:spPr>
          <a:xfrm>
            <a:off x="2101571" y="5541304"/>
            <a:ext cx="1140163" cy="341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5143149" y="1656987"/>
            <a:ext cx="6868741" cy="4801314"/>
          </a:xfrm>
          <a:prstGeom prst="rect">
            <a:avLst/>
          </a:prstGeom>
        </p:spPr>
        <p:txBody>
          <a:bodyPr wrap="square">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a:t>
            </a:r>
          </a:p>
          <a:p>
            <a:endParaRPr lang="en-US" dirty="0"/>
          </a:p>
          <a:p>
            <a:r>
              <a:rPr lang="en-US" dirty="0"/>
              <a:t>Any suggestions to make this process easier?</a:t>
            </a:r>
          </a:p>
          <a:p>
            <a:r>
              <a:rPr lang="en-US" dirty="0">
                <a:solidFill>
                  <a:schemeClr val="bg2">
                    <a:lumMod val="75000"/>
                  </a:schemeClr>
                </a:solidFill>
              </a:rPr>
              <a:t>2 out of 9 student suggested that there should be button to connect to their social network like Facebook or email where it pre fills their details for quicker access. One student commented that more information should be asked such as their date of birth.</a:t>
            </a:r>
            <a:br>
              <a:rPr lang="en-US" dirty="0">
                <a:solidFill>
                  <a:schemeClr val="bg2">
                    <a:lumMod val="75000"/>
                  </a:schemeClr>
                </a:solidFill>
              </a:rPr>
            </a:br>
            <a:endParaRPr lang="en-US" dirty="0">
              <a:solidFill>
                <a:schemeClr val="bg2">
                  <a:lumMod val="75000"/>
                </a:schemeClr>
              </a:solidFill>
            </a:endParaRPr>
          </a:p>
        </p:txBody>
      </p:sp>
      <p:graphicFrame>
        <p:nvGraphicFramePr>
          <p:cNvPr id="41" name="Chart 40">
            <a:extLst>
              <a:ext uri="{FF2B5EF4-FFF2-40B4-BE49-F238E27FC236}">
                <a16:creationId xmlns:a16="http://schemas.microsoft.com/office/drawing/2014/main" id="{71AFA0EE-41B6-4255-81BB-7F1F3141B3B4}"/>
              </a:ext>
            </a:extLst>
          </p:cNvPr>
          <p:cNvGraphicFramePr/>
          <p:nvPr>
            <p:extLst>
              <p:ext uri="{D42A27DB-BD31-4B8C-83A1-F6EECF244321}">
                <p14:modId xmlns:p14="http://schemas.microsoft.com/office/powerpoint/2010/main" val="1775842346"/>
              </p:ext>
            </p:extLst>
          </p:nvPr>
        </p:nvGraphicFramePr>
        <p:xfrm>
          <a:off x="5318674" y="586453"/>
          <a:ext cx="5650697" cy="3323689"/>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23571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9058" y="1182"/>
            <a:ext cx="4140000" cy="7196783"/>
            <a:chOff x="3949700" y="-190500"/>
            <a:chExt cx="4140000" cy="7196783"/>
          </a:xfrm>
        </p:grpSpPr>
        <p:pic>
          <p:nvPicPr>
            <p:cNvPr id="5" name="Picture 4"/>
            <p:cNvPicPr>
              <a:picLocks noChangeAspect="1"/>
            </p:cNvPicPr>
            <p:nvPr/>
          </p:nvPicPr>
          <p:blipFill>
            <a:blip r:embed="rId3"/>
            <a:stretch>
              <a:fillRect/>
            </a:stretch>
          </p:blipFill>
          <p:spPr>
            <a:xfrm>
              <a:off x="3949700" y="-190500"/>
              <a:ext cx="4140000" cy="7196783"/>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975" t="19994" r="2534" b="29991"/>
            <a:stretch/>
          </p:blipFill>
          <p:spPr>
            <a:xfrm>
              <a:off x="4656112" y="1076515"/>
              <a:ext cx="2672773" cy="152872"/>
            </a:xfrm>
            <a:prstGeom prst="rect">
              <a:avLst/>
            </a:prstGeom>
          </p:spPr>
        </p:pic>
      </p:grpSp>
      <p:sp>
        <p:nvSpPr>
          <p:cNvPr id="21" name="Rectangle 20"/>
          <p:cNvSpPr/>
          <p:nvPr/>
        </p:nvSpPr>
        <p:spPr>
          <a:xfrm>
            <a:off x="980025" y="3149356"/>
            <a:ext cx="2244839" cy="1301996"/>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ln w="28575">
                <a:solidFill>
                  <a:schemeClr val="tx1"/>
                </a:solidFill>
              </a:ln>
            </a:endParaRPr>
          </a:p>
        </p:txBody>
      </p:sp>
      <p:sp>
        <p:nvSpPr>
          <p:cNvPr id="22" name="TextBox 21"/>
          <p:cNvSpPr txBox="1"/>
          <p:nvPr/>
        </p:nvSpPr>
        <p:spPr>
          <a:xfrm>
            <a:off x="995891" y="3234643"/>
            <a:ext cx="2229538" cy="230832"/>
          </a:xfrm>
          <a:prstGeom prst="rect">
            <a:avLst/>
          </a:prstGeom>
          <a:noFill/>
          <a:ln>
            <a:noFill/>
          </a:ln>
          <a:effectLst>
            <a:glow rad="127000">
              <a:schemeClr val="accent1"/>
            </a:glow>
          </a:effectLst>
        </p:spPr>
        <p:txBody>
          <a:bodyPr wrap="square" rtlCol="0">
            <a:spAutoFit/>
          </a:bodyPr>
          <a:lstStyle/>
          <a:p>
            <a:r>
              <a:rPr lang="en-US" sz="900" dirty="0">
                <a:solidFill>
                  <a:schemeClr val="tx1">
                    <a:alpha val="43000"/>
                  </a:schemeClr>
                </a:solidFill>
              </a:rPr>
              <a:t>Your profile:</a:t>
            </a:r>
          </a:p>
        </p:txBody>
      </p:sp>
      <p:pic>
        <p:nvPicPr>
          <p:cNvPr id="23" name="Picture 22"/>
          <p:cNvPicPr>
            <a:picLocks noChangeAspect="1"/>
          </p:cNvPicPr>
          <p:nvPr/>
        </p:nvPicPr>
        <p:blipFill>
          <a:blip r:embed="rId5">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2497093" y="4733735"/>
            <a:ext cx="428625" cy="428625"/>
          </a:xfrm>
          <a:prstGeom prst="rect">
            <a:avLst/>
          </a:prstGeom>
          <a:effectLst>
            <a:outerShdw blurRad="50800" dist="38100" dir="5400000" algn="t" rotWithShape="0">
              <a:prstClr val="black">
                <a:alpha val="40000"/>
              </a:prstClr>
            </a:outerShdw>
          </a:effectLst>
        </p:spPr>
      </p:pic>
      <p:pic>
        <p:nvPicPr>
          <p:cNvPr id="24" name="Picture 23"/>
          <p:cNvPicPr>
            <a:picLocks noChangeAspect="1"/>
          </p:cNvPicPr>
          <p:nvPr/>
        </p:nvPicPr>
        <p:blipFill>
          <a:blip r:embed="rId6">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171915" y="4756524"/>
            <a:ext cx="476241" cy="408821"/>
          </a:xfrm>
          <a:prstGeom prst="rect">
            <a:avLst/>
          </a:prstGeom>
          <a:effectLst>
            <a:outerShdw blurRad="50800" dist="38100" dir="2700000" algn="tl" rotWithShape="0">
              <a:prstClr val="black">
                <a:alpha val="40000"/>
              </a:prstClr>
            </a:outerShdw>
          </a:effectLst>
        </p:spPr>
      </p:pic>
      <p:sp>
        <p:nvSpPr>
          <p:cNvPr id="25" name="Oval 24"/>
          <p:cNvSpPr/>
          <p:nvPr/>
        </p:nvSpPr>
        <p:spPr>
          <a:xfrm>
            <a:off x="1932053" y="4828427"/>
            <a:ext cx="156686" cy="1550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American Typewriter" charset="0"/>
                <a:ea typeface="American Typewriter" charset="0"/>
                <a:cs typeface="American Typewriter" charset="0"/>
              </a:rPr>
              <a:t>i</a:t>
            </a:r>
            <a:endParaRPr lang="en-US" dirty="0">
              <a:latin typeface="American Typewriter" charset="0"/>
              <a:ea typeface="American Typewriter" charset="0"/>
              <a:cs typeface="American Typewriter" charset="0"/>
            </a:endParaRPr>
          </a:p>
        </p:txBody>
      </p:sp>
      <p:sp>
        <p:nvSpPr>
          <p:cNvPr id="26" name="Triangle 25"/>
          <p:cNvSpPr/>
          <p:nvPr/>
        </p:nvSpPr>
        <p:spPr>
          <a:xfrm rot="10800000" flipH="1">
            <a:off x="2979242" y="4296656"/>
            <a:ext cx="89649" cy="4470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1000181" y="1996338"/>
            <a:ext cx="561947" cy="530915"/>
          </a:xfrm>
          <a:prstGeom prst="rect">
            <a:avLst/>
          </a:prstGeom>
          <a:noFill/>
        </p:spPr>
        <p:txBody>
          <a:bodyPr wrap="square" rtlCol="0">
            <a:spAutoFit/>
          </a:bodyPr>
          <a:lstStyle/>
          <a:p>
            <a:r>
              <a:rPr lang="en-US" sz="1000" dirty="0">
                <a:solidFill>
                  <a:sysClr val="windowText" lastClr="000000"/>
                </a:solidFill>
              </a:rPr>
              <a:t>Picture</a:t>
            </a:r>
          </a:p>
          <a:p>
            <a:endParaRPr lang="en-US" dirty="0"/>
          </a:p>
        </p:txBody>
      </p:sp>
      <p:sp>
        <p:nvSpPr>
          <p:cNvPr id="32" name="Rectangle 31"/>
          <p:cNvSpPr/>
          <p:nvPr/>
        </p:nvSpPr>
        <p:spPr>
          <a:xfrm>
            <a:off x="1748060" y="1926973"/>
            <a:ext cx="1584710" cy="230208"/>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ln w="28575">
                <a:solidFill>
                  <a:schemeClr val="tx1"/>
                </a:solidFill>
              </a:ln>
            </a:endParaRPr>
          </a:p>
        </p:txBody>
      </p:sp>
      <p:sp>
        <p:nvSpPr>
          <p:cNvPr id="33" name="Rectangle 32"/>
          <p:cNvSpPr/>
          <p:nvPr/>
        </p:nvSpPr>
        <p:spPr>
          <a:xfrm>
            <a:off x="1748060" y="2272667"/>
            <a:ext cx="1584710" cy="230208"/>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ln w="28575">
                <a:solidFill>
                  <a:schemeClr val="tx1"/>
                </a:solidFill>
              </a:ln>
            </a:endParaRPr>
          </a:p>
        </p:txBody>
      </p:sp>
      <p:sp>
        <p:nvSpPr>
          <p:cNvPr id="34" name="TextBox 33"/>
          <p:cNvSpPr txBox="1"/>
          <p:nvPr/>
        </p:nvSpPr>
        <p:spPr>
          <a:xfrm>
            <a:off x="1753967" y="1941425"/>
            <a:ext cx="885908" cy="230832"/>
          </a:xfrm>
          <a:prstGeom prst="rect">
            <a:avLst/>
          </a:prstGeom>
          <a:noFill/>
          <a:ln>
            <a:noFill/>
          </a:ln>
          <a:effectLst>
            <a:glow rad="127000">
              <a:schemeClr val="accent1"/>
            </a:glow>
          </a:effectLst>
        </p:spPr>
        <p:txBody>
          <a:bodyPr wrap="square" rtlCol="0">
            <a:spAutoFit/>
          </a:bodyPr>
          <a:lstStyle/>
          <a:p>
            <a:r>
              <a:rPr lang="en-US" sz="900" dirty="0">
                <a:solidFill>
                  <a:schemeClr val="tx1">
                    <a:alpha val="43000"/>
                  </a:schemeClr>
                </a:solidFill>
              </a:rPr>
              <a:t>Student Name</a:t>
            </a:r>
          </a:p>
        </p:txBody>
      </p:sp>
      <p:sp>
        <p:nvSpPr>
          <p:cNvPr id="35" name="TextBox 34"/>
          <p:cNvSpPr txBox="1"/>
          <p:nvPr/>
        </p:nvSpPr>
        <p:spPr>
          <a:xfrm>
            <a:off x="1786571" y="2296421"/>
            <a:ext cx="795190" cy="230832"/>
          </a:xfrm>
          <a:prstGeom prst="rect">
            <a:avLst/>
          </a:prstGeom>
          <a:noFill/>
          <a:ln>
            <a:noFill/>
          </a:ln>
          <a:effectLst>
            <a:glow rad="127000">
              <a:schemeClr val="accent1"/>
            </a:glow>
          </a:effectLst>
        </p:spPr>
        <p:txBody>
          <a:bodyPr wrap="square" rtlCol="0">
            <a:spAutoFit/>
          </a:bodyPr>
          <a:lstStyle/>
          <a:p>
            <a:r>
              <a:rPr lang="en-US" sz="900" dirty="0">
                <a:solidFill>
                  <a:schemeClr val="tx1">
                    <a:alpha val="43000"/>
                  </a:schemeClr>
                </a:solidFill>
              </a:rPr>
              <a:t>Rating?</a:t>
            </a:r>
          </a:p>
        </p:txBody>
      </p:sp>
      <p:pic>
        <p:nvPicPr>
          <p:cNvPr id="42" name="Picture 4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71915" y="2765163"/>
            <a:ext cx="187598" cy="160152"/>
          </a:xfrm>
          <a:prstGeom prst="rect">
            <a:avLst/>
          </a:prstGeom>
        </p:spPr>
      </p:pic>
      <p:pic>
        <p:nvPicPr>
          <p:cNvPr id="43" name="Picture 4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23976" y="2744593"/>
            <a:ext cx="178468" cy="178468"/>
          </a:xfrm>
          <a:prstGeom prst="rect">
            <a:avLst/>
          </a:prstGeom>
        </p:spPr>
      </p:pic>
      <p:grpSp>
        <p:nvGrpSpPr>
          <p:cNvPr id="44" name="Group 43"/>
          <p:cNvGrpSpPr/>
          <p:nvPr/>
        </p:nvGrpSpPr>
        <p:grpSpPr>
          <a:xfrm>
            <a:off x="804169" y="5416183"/>
            <a:ext cx="2659682" cy="408476"/>
            <a:chOff x="6815262" y="4462514"/>
            <a:chExt cx="2663794" cy="408476"/>
          </a:xfrm>
          <a:noFill/>
        </p:grpSpPr>
        <p:sp>
          <p:nvSpPr>
            <p:cNvPr id="45" name="Rectangle 44"/>
            <p:cNvSpPr/>
            <p:nvPr/>
          </p:nvSpPr>
          <p:spPr>
            <a:xfrm>
              <a:off x="6815262" y="4463407"/>
              <a:ext cx="655086" cy="3807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468393" y="4463118"/>
              <a:ext cx="664530" cy="3807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8142525" y="4462514"/>
              <a:ext cx="670566" cy="3807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8825567" y="4466339"/>
              <a:ext cx="653489" cy="3807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Picture 4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026385" y="4517625"/>
              <a:ext cx="213646" cy="213646"/>
            </a:xfrm>
            <a:prstGeom prst="rect">
              <a:avLst/>
            </a:prstGeom>
            <a:grpFill/>
          </p:spPr>
        </p:pic>
        <p:sp>
          <p:nvSpPr>
            <p:cNvPr id="50" name="TextBox 49"/>
            <p:cNvSpPr txBox="1"/>
            <p:nvPr/>
          </p:nvSpPr>
          <p:spPr>
            <a:xfrm>
              <a:off x="6913439" y="4686324"/>
              <a:ext cx="458732" cy="184666"/>
            </a:xfrm>
            <a:prstGeom prst="rect">
              <a:avLst/>
            </a:prstGeom>
            <a:grpFill/>
          </p:spPr>
          <p:txBody>
            <a:bodyPr wrap="square" rtlCol="0">
              <a:spAutoFit/>
            </a:bodyPr>
            <a:lstStyle/>
            <a:p>
              <a:r>
                <a:rPr lang="en-US" sz="600" b="1" dirty="0"/>
                <a:t>PROFILE</a:t>
              </a:r>
              <a:endParaRPr lang="en-US" sz="500" b="1" dirty="0"/>
            </a:p>
          </p:txBody>
        </p:sp>
        <p:pic>
          <p:nvPicPr>
            <p:cNvPr id="51" name="Picture 5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070270" y="4530226"/>
              <a:ext cx="188235" cy="188235"/>
            </a:xfrm>
            <a:prstGeom prst="rect">
              <a:avLst/>
            </a:prstGeom>
            <a:grpFill/>
          </p:spPr>
        </p:pic>
        <p:sp>
          <p:nvSpPr>
            <p:cNvPr id="52" name="TextBox 51"/>
            <p:cNvSpPr txBox="1"/>
            <p:nvPr/>
          </p:nvSpPr>
          <p:spPr>
            <a:xfrm>
              <a:off x="8973567" y="4678509"/>
              <a:ext cx="467787" cy="184666"/>
            </a:xfrm>
            <a:prstGeom prst="rect">
              <a:avLst/>
            </a:prstGeom>
            <a:grpFill/>
          </p:spPr>
          <p:txBody>
            <a:bodyPr wrap="square" rtlCol="0">
              <a:spAutoFit/>
            </a:bodyPr>
            <a:lstStyle/>
            <a:p>
              <a:r>
                <a:rPr lang="en-US" sz="600" b="1" dirty="0"/>
                <a:t>MORE</a:t>
              </a:r>
              <a:endParaRPr lang="en-US" sz="500" b="1" dirty="0"/>
            </a:p>
          </p:txBody>
        </p:sp>
      </p:grpSp>
      <p:pic>
        <p:nvPicPr>
          <p:cNvPr id="55" name="Picture 54"/>
          <p:cNvPicPr>
            <a:picLocks noChangeAspect="1"/>
          </p:cNvPicPr>
          <p:nvPr/>
        </p:nvPicPr>
        <p:blipFill rotWithShape="1">
          <a:blip r:embed="rId4">
            <a:extLst>
              <a:ext uri="{28A0092B-C50C-407E-A947-70E740481C1C}">
                <a14:useLocalDpi xmlns:a14="http://schemas.microsoft.com/office/drawing/2010/main" val="0"/>
              </a:ext>
            </a:extLst>
          </a:blip>
          <a:srcRect l="975" t="19994" r="2534" b="29991"/>
          <a:stretch/>
        </p:blipFill>
        <p:spPr>
          <a:xfrm>
            <a:off x="774273" y="1256802"/>
            <a:ext cx="2672773" cy="152872"/>
          </a:xfrm>
          <a:prstGeom prst="rect">
            <a:avLst/>
          </a:prstGeom>
        </p:spPr>
      </p:pic>
      <p:sp>
        <p:nvSpPr>
          <p:cNvPr id="56" name="Rectangle 55"/>
          <p:cNvSpPr/>
          <p:nvPr/>
        </p:nvSpPr>
        <p:spPr>
          <a:xfrm>
            <a:off x="791243" y="1402742"/>
            <a:ext cx="2662623" cy="302250"/>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r>
              <a:rPr lang="en-US" sz="1400" dirty="0">
                <a:solidFill>
                  <a:sysClr val="windowText" lastClr="000000"/>
                </a:solidFill>
              </a:rPr>
              <a:t>Profile</a:t>
            </a:r>
          </a:p>
        </p:txBody>
      </p:sp>
      <p:grpSp>
        <p:nvGrpSpPr>
          <p:cNvPr id="57" name="Group 56"/>
          <p:cNvGrpSpPr/>
          <p:nvPr/>
        </p:nvGrpSpPr>
        <p:grpSpPr>
          <a:xfrm>
            <a:off x="775738" y="1715137"/>
            <a:ext cx="2638407" cy="817889"/>
            <a:chOff x="4705371" y="2570176"/>
            <a:chExt cx="2638407" cy="817889"/>
          </a:xfrm>
          <a:noFill/>
        </p:grpSpPr>
        <p:sp>
          <p:nvSpPr>
            <p:cNvPr id="58" name="Rounded Rectangle 57"/>
            <p:cNvSpPr/>
            <p:nvPr/>
          </p:nvSpPr>
          <p:spPr>
            <a:xfrm>
              <a:off x="4705371" y="2570176"/>
              <a:ext cx="2638407" cy="817889"/>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4816409" y="2618419"/>
              <a:ext cx="761380" cy="731516"/>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p:cNvGrpSpPr/>
          <p:nvPr/>
        </p:nvGrpSpPr>
        <p:grpSpPr>
          <a:xfrm>
            <a:off x="996340" y="2689381"/>
            <a:ext cx="1414622" cy="417332"/>
            <a:chOff x="4667130" y="5246019"/>
            <a:chExt cx="1358112" cy="400363"/>
          </a:xfrm>
          <a:noFill/>
        </p:grpSpPr>
        <p:grpSp>
          <p:nvGrpSpPr>
            <p:cNvPr id="61" name="Group 60"/>
            <p:cNvGrpSpPr/>
            <p:nvPr/>
          </p:nvGrpSpPr>
          <p:grpSpPr>
            <a:xfrm>
              <a:off x="4667130" y="5246019"/>
              <a:ext cx="1316614" cy="400363"/>
              <a:chOff x="6815262" y="4463118"/>
              <a:chExt cx="1317661" cy="400363"/>
            </a:xfrm>
            <a:grpFill/>
          </p:grpSpPr>
          <p:sp>
            <p:nvSpPr>
              <p:cNvPr id="66" name="Rectangle 65"/>
              <p:cNvSpPr/>
              <p:nvPr/>
            </p:nvSpPr>
            <p:spPr>
              <a:xfrm>
                <a:off x="6815262" y="4463407"/>
                <a:ext cx="655086" cy="3807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468393" y="4463118"/>
                <a:ext cx="664530" cy="3807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p:cNvSpPr txBox="1"/>
              <p:nvPr/>
            </p:nvSpPr>
            <p:spPr>
              <a:xfrm>
                <a:off x="6913439" y="4686324"/>
                <a:ext cx="458732" cy="177157"/>
              </a:xfrm>
              <a:prstGeom prst="rect">
                <a:avLst/>
              </a:prstGeom>
              <a:grpFill/>
            </p:spPr>
            <p:txBody>
              <a:bodyPr wrap="square" rtlCol="0">
                <a:spAutoFit/>
              </a:bodyPr>
              <a:lstStyle/>
              <a:p>
                <a:r>
                  <a:rPr lang="en-US" sz="600" b="1" dirty="0"/>
                  <a:t>BIO</a:t>
                </a:r>
                <a:endParaRPr lang="en-US" sz="500" b="1" dirty="0"/>
              </a:p>
            </p:txBody>
          </p:sp>
        </p:grpSp>
        <p:sp>
          <p:nvSpPr>
            <p:cNvPr id="64" name="TextBox 63"/>
            <p:cNvSpPr txBox="1"/>
            <p:nvPr/>
          </p:nvSpPr>
          <p:spPr>
            <a:xfrm>
              <a:off x="5378356" y="5461410"/>
              <a:ext cx="646886" cy="177157"/>
            </a:xfrm>
            <a:prstGeom prst="rect">
              <a:avLst/>
            </a:prstGeom>
            <a:grpFill/>
          </p:spPr>
          <p:txBody>
            <a:bodyPr wrap="square" rtlCol="0">
              <a:spAutoFit/>
            </a:bodyPr>
            <a:lstStyle/>
            <a:p>
              <a:r>
                <a:rPr lang="en-US" sz="600" b="1" dirty="0"/>
                <a:t>FEEDBACK</a:t>
              </a:r>
              <a:endParaRPr lang="en-US" sz="500" b="1" dirty="0"/>
            </a:p>
          </p:txBody>
        </p:sp>
      </p:grpSp>
      <p:sp>
        <p:nvSpPr>
          <p:cNvPr id="74" name="Rectangle 73">
            <a:hlinkClick r:id="rId11" action="ppaction://hlinksldjump" highlightClick="1"/>
          </p:cNvPr>
          <p:cNvSpPr/>
          <p:nvPr/>
        </p:nvSpPr>
        <p:spPr>
          <a:xfrm>
            <a:off x="5011370" y="3800354"/>
            <a:ext cx="6041147" cy="3551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hlinkClick r:id="rId12" action="ppaction://hlinksldjump" highlightClick="1"/>
          </p:cNvPr>
          <p:cNvSpPr/>
          <p:nvPr/>
        </p:nvSpPr>
        <p:spPr>
          <a:xfrm>
            <a:off x="1698400" y="2676689"/>
            <a:ext cx="669337" cy="4425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4703104" y="609826"/>
            <a:ext cx="6096000" cy="369332"/>
          </a:xfrm>
          <a:prstGeom prst="rect">
            <a:avLst/>
          </a:prstGeom>
        </p:spPr>
        <p:txBody>
          <a:bodyPr>
            <a:spAutoFit/>
          </a:bodyPr>
          <a:lstStyle/>
          <a:p>
            <a:pPr algn="ctr"/>
            <a:r>
              <a:rPr lang="en-US" dirty="0"/>
              <a:t>Profile page of Student</a:t>
            </a:r>
          </a:p>
        </p:txBody>
      </p:sp>
      <p:sp>
        <p:nvSpPr>
          <p:cNvPr id="53" name="Rectangle 52"/>
          <p:cNvSpPr/>
          <p:nvPr/>
        </p:nvSpPr>
        <p:spPr>
          <a:xfrm>
            <a:off x="4439592" y="2056841"/>
            <a:ext cx="6868741" cy="4247317"/>
          </a:xfrm>
          <a:prstGeom prst="rect">
            <a:avLst/>
          </a:prstGeom>
        </p:spPr>
        <p:txBody>
          <a:bodyPr wrap="square">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Does it require any further information?</a:t>
            </a:r>
          </a:p>
          <a:p>
            <a:r>
              <a:rPr lang="en-US" dirty="0">
                <a:solidFill>
                  <a:schemeClr val="bg2">
                    <a:lumMod val="75000"/>
                  </a:schemeClr>
                </a:solidFill>
              </a:rPr>
              <a:t>Most students found that the profile page for the tutor was fine however some commented that the edit button was missing , this 	</a:t>
            </a:r>
          </a:p>
          <a:p>
            <a:br>
              <a:rPr lang="en-US" dirty="0">
                <a:solidFill>
                  <a:schemeClr val="bg2">
                    <a:lumMod val="75000"/>
                  </a:schemeClr>
                </a:solidFill>
              </a:rPr>
            </a:br>
            <a:r>
              <a:rPr lang="en-US" dirty="0">
                <a:solidFill>
                  <a:schemeClr val="bg2">
                    <a:lumMod val="75000"/>
                  </a:schemeClr>
                </a:solidFill>
              </a:rPr>
              <a:t> </a:t>
            </a:r>
            <a:br>
              <a:rPr lang="en-US" dirty="0">
                <a:solidFill>
                  <a:schemeClr val="bg2">
                    <a:lumMod val="75000"/>
                  </a:schemeClr>
                </a:solidFill>
              </a:rPr>
            </a:br>
            <a:endParaRPr lang="en-US" dirty="0">
              <a:solidFill>
                <a:schemeClr val="bg2">
                  <a:lumMod val="75000"/>
                </a:schemeClr>
              </a:solidFill>
            </a:endParaRPr>
          </a:p>
        </p:txBody>
      </p:sp>
      <p:graphicFrame>
        <p:nvGraphicFramePr>
          <p:cNvPr id="54" name="Chart 53">
            <a:extLst>
              <a:ext uri="{FF2B5EF4-FFF2-40B4-BE49-F238E27FC236}">
                <a16:creationId xmlns:a16="http://schemas.microsoft.com/office/drawing/2014/main" id="{EB18F7D8-EB64-4236-954E-98A04D7013BF}"/>
              </a:ext>
            </a:extLst>
          </p:cNvPr>
          <p:cNvGraphicFramePr/>
          <p:nvPr>
            <p:extLst>
              <p:ext uri="{D42A27DB-BD31-4B8C-83A1-F6EECF244321}">
                <p14:modId xmlns:p14="http://schemas.microsoft.com/office/powerpoint/2010/main" val="760735909"/>
              </p:ext>
            </p:extLst>
          </p:nvPr>
        </p:nvGraphicFramePr>
        <p:xfrm>
          <a:off x="3730739" y="983370"/>
          <a:ext cx="4755054" cy="2595734"/>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62" name="Chart 61">
            <a:extLst>
              <a:ext uri="{FF2B5EF4-FFF2-40B4-BE49-F238E27FC236}">
                <a16:creationId xmlns:a16="http://schemas.microsoft.com/office/drawing/2014/main" id="{CC2DBAFE-CC38-470A-8529-E0BB161F8749}"/>
              </a:ext>
            </a:extLst>
          </p:cNvPr>
          <p:cNvGraphicFramePr/>
          <p:nvPr>
            <p:extLst>
              <p:ext uri="{D42A27DB-BD31-4B8C-83A1-F6EECF244321}">
                <p14:modId xmlns:p14="http://schemas.microsoft.com/office/powerpoint/2010/main" val="3203772174"/>
              </p:ext>
            </p:extLst>
          </p:nvPr>
        </p:nvGraphicFramePr>
        <p:xfrm>
          <a:off x="7662140" y="1159046"/>
          <a:ext cx="4755054" cy="2595734"/>
        </p:xfrm>
        <a:graphic>
          <a:graphicData uri="http://schemas.openxmlformats.org/drawingml/2006/chart">
            <c:chart xmlns:c="http://schemas.openxmlformats.org/drawingml/2006/chart" xmlns:r="http://schemas.openxmlformats.org/officeDocument/2006/relationships" r:id="rId14"/>
          </a:graphicData>
        </a:graphic>
      </p:graphicFrame>
    </p:spTree>
    <p:extLst>
      <p:ext uri="{BB962C8B-B14F-4D97-AF65-F5344CB8AC3E}">
        <p14:creationId xmlns:p14="http://schemas.microsoft.com/office/powerpoint/2010/main" val="1238489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p:cNvSpPr txBox="1"/>
          <p:nvPr/>
        </p:nvSpPr>
        <p:spPr>
          <a:xfrm>
            <a:off x="1889589" y="3350577"/>
            <a:ext cx="184731" cy="369332"/>
          </a:xfrm>
          <a:prstGeom prst="rect">
            <a:avLst/>
          </a:prstGeom>
          <a:noFill/>
        </p:spPr>
        <p:txBody>
          <a:bodyPr wrap="none" rtlCol="0">
            <a:spAutoFit/>
          </a:bodyPr>
          <a:lstStyle/>
          <a:p>
            <a:endParaRPr lang="en-US" dirty="0"/>
          </a:p>
        </p:txBody>
      </p:sp>
      <p:grpSp>
        <p:nvGrpSpPr>
          <p:cNvPr id="39" name="Group 38"/>
          <p:cNvGrpSpPr/>
          <p:nvPr/>
        </p:nvGrpSpPr>
        <p:grpSpPr>
          <a:xfrm>
            <a:off x="608773" y="0"/>
            <a:ext cx="4140000" cy="7196783"/>
            <a:chOff x="3949700" y="-190500"/>
            <a:chExt cx="4140000" cy="7196783"/>
          </a:xfrm>
        </p:grpSpPr>
        <p:pic>
          <p:nvPicPr>
            <p:cNvPr id="40" name="Picture 39"/>
            <p:cNvPicPr>
              <a:picLocks noChangeAspect="1"/>
            </p:cNvPicPr>
            <p:nvPr/>
          </p:nvPicPr>
          <p:blipFill>
            <a:blip r:embed="rId3"/>
            <a:stretch>
              <a:fillRect/>
            </a:stretch>
          </p:blipFill>
          <p:spPr>
            <a:xfrm>
              <a:off x="3949700" y="-190500"/>
              <a:ext cx="4140000" cy="7196783"/>
            </a:xfrm>
            <a:prstGeom prst="rect">
              <a:avLst/>
            </a:prstGeom>
          </p:spPr>
        </p:pic>
        <p:pic>
          <p:nvPicPr>
            <p:cNvPr id="41" name="Picture 40"/>
            <p:cNvPicPr>
              <a:picLocks noChangeAspect="1"/>
            </p:cNvPicPr>
            <p:nvPr/>
          </p:nvPicPr>
          <p:blipFill rotWithShape="1">
            <a:blip r:embed="rId4">
              <a:extLst>
                <a:ext uri="{28A0092B-C50C-407E-A947-70E740481C1C}">
                  <a14:useLocalDpi xmlns:a14="http://schemas.microsoft.com/office/drawing/2010/main" val="0"/>
                </a:ext>
              </a:extLst>
            </a:blip>
            <a:srcRect l="975" t="19994" r="2534" b="29991"/>
            <a:stretch/>
          </p:blipFill>
          <p:spPr>
            <a:xfrm>
              <a:off x="4656112" y="1076515"/>
              <a:ext cx="2672773" cy="152872"/>
            </a:xfrm>
            <a:prstGeom prst="rect">
              <a:avLst/>
            </a:prstGeom>
          </p:spPr>
        </p:pic>
      </p:grpSp>
      <p:sp>
        <p:nvSpPr>
          <p:cNvPr id="42" name="Rectangle 41"/>
          <p:cNvSpPr/>
          <p:nvPr/>
        </p:nvSpPr>
        <p:spPr>
          <a:xfrm>
            <a:off x="1315113" y="1419887"/>
            <a:ext cx="2671200" cy="4399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p:cNvGrpSpPr/>
          <p:nvPr/>
        </p:nvGrpSpPr>
        <p:grpSpPr>
          <a:xfrm>
            <a:off x="1304143" y="2051817"/>
            <a:ext cx="2676229" cy="3093147"/>
            <a:chOff x="4631371" y="2111559"/>
            <a:chExt cx="2676229" cy="2987281"/>
          </a:xfrm>
          <a:noFill/>
        </p:grpSpPr>
        <p:sp>
          <p:nvSpPr>
            <p:cNvPr id="44" name="Rectangle 43"/>
            <p:cNvSpPr/>
            <p:nvPr/>
          </p:nvSpPr>
          <p:spPr>
            <a:xfrm>
              <a:off x="4637660" y="2111559"/>
              <a:ext cx="2669645" cy="298728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ounded Rectangle 44"/>
            <p:cNvSpPr/>
            <p:nvPr/>
          </p:nvSpPr>
          <p:spPr>
            <a:xfrm>
              <a:off x="4652834" y="2327023"/>
              <a:ext cx="2638407" cy="311084"/>
            </a:xfrm>
            <a:prstGeom prst="roundRect">
              <a:avLst/>
            </a:prstGeom>
            <a:grp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4644813" y="2682543"/>
              <a:ext cx="2662623" cy="309132"/>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ln w="28575">
                  <a:solidFill>
                    <a:schemeClr val="tx1"/>
                  </a:solidFill>
                </a:ln>
              </a:endParaRPr>
            </a:p>
          </p:txBody>
        </p:sp>
        <p:sp>
          <p:nvSpPr>
            <p:cNvPr id="47" name="Rectangle 46"/>
            <p:cNvSpPr/>
            <p:nvPr/>
          </p:nvSpPr>
          <p:spPr>
            <a:xfrm>
              <a:off x="4644977" y="3024581"/>
              <a:ext cx="2662623" cy="309132"/>
            </a:xfrm>
            <a:prstGeom prst="rect">
              <a:avLst/>
            </a:prstGeom>
            <a:grp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28575">
                  <a:solidFill>
                    <a:schemeClr val="tx1"/>
                  </a:solidFill>
                </a:ln>
              </a:endParaRPr>
            </a:p>
          </p:txBody>
        </p:sp>
        <p:sp>
          <p:nvSpPr>
            <p:cNvPr id="48" name="Rectangle 47"/>
            <p:cNvSpPr/>
            <p:nvPr/>
          </p:nvSpPr>
          <p:spPr>
            <a:xfrm>
              <a:off x="4644813" y="3364091"/>
              <a:ext cx="2662624" cy="309132"/>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ln w="28575">
                  <a:solidFill>
                    <a:schemeClr val="tx1"/>
                  </a:solidFill>
                </a:ln>
              </a:endParaRPr>
            </a:p>
          </p:txBody>
        </p:sp>
        <p:sp>
          <p:nvSpPr>
            <p:cNvPr id="49" name="Rectangle 48"/>
            <p:cNvSpPr/>
            <p:nvPr/>
          </p:nvSpPr>
          <p:spPr>
            <a:xfrm>
              <a:off x="4644813" y="3720841"/>
              <a:ext cx="2662623" cy="841378"/>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ln w="28575">
                  <a:solidFill>
                    <a:schemeClr val="tx1"/>
                  </a:solidFill>
                </a:ln>
              </a:endParaRPr>
            </a:p>
          </p:txBody>
        </p:sp>
        <p:sp>
          <p:nvSpPr>
            <p:cNvPr id="50" name="TextBox 49"/>
            <p:cNvSpPr txBox="1"/>
            <p:nvPr/>
          </p:nvSpPr>
          <p:spPr>
            <a:xfrm>
              <a:off x="4647784" y="2694551"/>
              <a:ext cx="1773810" cy="230832"/>
            </a:xfrm>
            <a:prstGeom prst="rect">
              <a:avLst/>
            </a:prstGeom>
            <a:grpFill/>
            <a:effectLst>
              <a:glow rad="127000">
                <a:schemeClr val="accent1"/>
              </a:glow>
            </a:effectLst>
          </p:spPr>
          <p:txBody>
            <a:bodyPr wrap="square" rtlCol="0">
              <a:spAutoFit/>
            </a:bodyPr>
            <a:lstStyle/>
            <a:p>
              <a:r>
                <a:rPr lang="en-US" sz="900" dirty="0">
                  <a:solidFill>
                    <a:schemeClr val="tx1">
                      <a:alpha val="43000"/>
                    </a:schemeClr>
                  </a:solidFill>
                </a:rPr>
                <a:t>Student’s Name</a:t>
              </a:r>
              <a:endParaRPr lang="en-US" sz="800" dirty="0">
                <a:solidFill>
                  <a:schemeClr val="tx1">
                    <a:alpha val="43000"/>
                  </a:schemeClr>
                </a:solidFill>
              </a:endParaRPr>
            </a:p>
          </p:txBody>
        </p:sp>
        <p:sp>
          <p:nvSpPr>
            <p:cNvPr id="51" name="TextBox 50"/>
            <p:cNvSpPr txBox="1"/>
            <p:nvPr/>
          </p:nvSpPr>
          <p:spPr>
            <a:xfrm>
              <a:off x="4637428" y="3041482"/>
              <a:ext cx="1773810" cy="230832"/>
            </a:xfrm>
            <a:prstGeom prst="rect">
              <a:avLst/>
            </a:prstGeom>
            <a:grpFill/>
            <a:effectLst>
              <a:glow rad="127000">
                <a:schemeClr val="accent1"/>
              </a:glow>
            </a:effectLst>
          </p:spPr>
          <p:txBody>
            <a:bodyPr wrap="square" rtlCol="0">
              <a:spAutoFit/>
            </a:bodyPr>
            <a:lstStyle/>
            <a:p>
              <a:r>
                <a:rPr lang="en-US" sz="900" dirty="0">
                  <a:solidFill>
                    <a:schemeClr val="tx1">
                      <a:alpha val="43000"/>
                    </a:schemeClr>
                  </a:solidFill>
                </a:rPr>
                <a:t>Student’s School Year</a:t>
              </a:r>
              <a:endParaRPr lang="en-US" sz="800" dirty="0">
                <a:solidFill>
                  <a:schemeClr val="tx1">
                    <a:alpha val="43000"/>
                  </a:schemeClr>
                </a:solidFill>
              </a:endParaRPr>
            </a:p>
          </p:txBody>
        </p:sp>
        <p:sp>
          <p:nvSpPr>
            <p:cNvPr id="52" name="TextBox 51"/>
            <p:cNvSpPr txBox="1"/>
            <p:nvPr/>
          </p:nvSpPr>
          <p:spPr>
            <a:xfrm>
              <a:off x="4637428" y="2358871"/>
              <a:ext cx="1773810" cy="253916"/>
            </a:xfrm>
            <a:prstGeom prst="rect">
              <a:avLst/>
            </a:prstGeom>
            <a:grpFill/>
            <a:effectLst>
              <a:glow rad="127000">
                <a:schemeClr val="accent1"/>
              </a:glow>
            </a:effectLst>
          </p:spPr>
          <p:txBody>
            <a:bodyPr wrap="square" rtlCol="0">
              <a:spAutoFit/>
            </a:bodyPr>
            <a:lstStyle/>
            <a:p>
              <a:r>
                <a:rPr lang="en-US" sz="1050" b="1" dirty="0"/>
                <a:t>Click box for details</a:t>
              </a:r>
              <a:endParaRPr lang="en-US" sz="1000" b="1" dirty="0"/>
            </a:p>
          </p:txBody>
        </p:sp>
        <p:sp>
          <p:nvSpPr>
            <p:cNvPr id="53" name="TextBox 52"/>
            <p:cNvSpPr txBox="1"/>
            <p:nvPr/>
          </p:nvSpPr>
          <p:spPr>
            <a:xfrm>
              <a:off x="4631371" y="3381933"/>
              <a:ext cx="2071507" cy="230832"/>
            </a:xfrm>
            <a:prstGeom prst="rect">
              <a:avLst/>
            </a:prstGeom>
            <a:grpFill/>
            <a:effectLst>
              <a:glow rad="127000">
                <a:schemeClr val="accent1"/>
              </a:glow>
            </a:effectLst>
          </p:spPr>
          <p:txBody>
            <a:bodyPr wrap="square" rtlCol="0">
              <a:spAutoFit/>
            </a:bodyPr>
            <a:lstStyle/>
            <a:p>
              <a:r>
                <a:rPr lang="en-US" sz="900" dirty="0">
                  <a:solidFill>
                    <a:schemeClr val="tx1">
                      <a:alpha val="43000"/>
                    </a:schemeClr>
                  </a:solidFill>
                </a:rPr>
                <a:t>Subjects child needs help with?</a:t>
              </a:r>
            </a:p>
          </p:txBody>
        </p:sp>
        <p:sp>
          <p:nvSpPr>
            <p:cNvPr id="54" name="Triangle 53"/>
            <p:cNvSpPr/>
            <p:nvPr/>
          </p:nvSpPr>
          <p:spPr>
            <a:xfrm rot="10800000" flipH="1">
              <a:off x="7144960" y="3489831"/>
              <a:ext cx="89649" cy="45719"/>
            </a:xfrm>
            <a:prstGeom prst="triangl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4631371" y="3704237"/>
              <a:ext cx="2229538" cy="236088"/>
            </a:xfrm>
            <a:prstGeom prst="rect">
              <a:avLst/>
            </a:prstGeom>
            <a:grpFill/>
            <a:ln>
              <a:noFill/>
            </a:ln>
            <a:effectLst>
              <a:glow rad="127000">
                <a:schemeClr val="accent1"/>
              </a:glow>
            </a:effectLst>
          </p:spPr>
          <p:txBody>
            <a:bodyPr wrap="square" rtlCol="0">
              <a:spAutoFit/>
            </a:bodyPr>
            <a:lstStyle/>
            <a:p>
              <a:r>
                <a:rPr lang="en-US" sz="900" dirty="0">
                  <a:solidFill>
                    <a:schemeClr val="tx1">
                      <a:alpha val="43000"/>
                    </a:schemeClr>
                  </a:solidFill>
                </a:rPr>
                <a:t>Job Description</a:t>
              </a:r>
            </a:p>
          </p:txBody>
        </p:sp>
        <p:sp>
          <p:nvSpPr>
            <p:cNvPr id="56" name="Oval 55"/>
            <p:cNvSpPr/>
            <p:nvPr/>
          </p:nvSpPr>
          <p:spPr>
            <a:xfrm>
              <a:off x="7054139" y="2417386"/>
              <a:ext cx="156686" cy="158555"/>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American Typewriter" charset="0"/>
                  <a:ea typeface="American Typewriter" charset="0"/>
                  <a:cs typeface="American Typewriter" charset="0"/>
                </a:rPr>
                <a:t>i</a:t>
              </a:r>
              <a:endParaRPr lang="en-US" dirty="0">
                <a:latin typeface="American Typewriter" charset="0"/>
                <a:ea typeface="American Typewriter" charset="0"/>
                <a:cs typeface="American Typewriter" charset="0"/>
              </a:endParaRPr>
            </a:p>
          </p:txBody>
        </p:sp>
        <p:grpSp>
          <p:nvGrpSpPr>
            <p:cNvPr id="57" name="Group 56"/>
            <p:cNvGrpSpPr/>
            <p:nvPr/>
          </p:nvGrpSpPr>
          <p:grpSpPr>
            <a:xfrm>
              <a:off x="5287609" y="4701692"/>
              <a:ext cx="1385023" cy="225930"/>
              <a:chOff x="5303218" y="3641846"/>
              <a:chExt cx="1385023" cy="225930"/>
            </a:xfrm>
            <a:grpFill/>
          </p:grpSpPr>
          <p:sp>
            <p:nvSpPr>
              <p:cNvPr id="58" name="Rounded Rectangle 57"/>
              <p:cNvSpPr/>
              <p:nvPr/>
            </p:nvSpPr>
            <p:spPr>
              <a:xfrm>
                <a:off x="5303218" y="3641846"/>
                <a:ext cx="1385023" cy="225631"/>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5689092" y="3674568"/>
                <a:ext cx="606441" cy="193208"/>
              </a:xfrm>
              <a:prstGeom prst="rect">
                <a:avLst/>
              </a:prstGeom>
              <a:grpFill/>
              <a:effectLst>
                <a:glow rad="127000">
                  <a:schemeClr val="accent1"/>
                </a:glow>
              </a:effectLst>
            </p:spPr>
            <p:txBody>
              <a:bodyPr wrap="square" rtlCol="0">
                <a:spAutoFit/>
              </a:bodyPr>
              <a:lstStyle/>
              <a:p>
                <a:r>
                  <a:rPr lang="en-US" sz="700" b="1">
                    <a:solidFill>
                      <a:schemeClr val="tx1">
                        <a:alpha val="80000"/>
                      </a:schemeClr>
                    </a:solidFill>
                  </a:rPr>
                  <a:t>Accept job</a:t>
                </a:r>
                <a:endParaRPr lang="en-US" sz="700" b="1" dirty="0">
                  <a:solidFill>
                    <a:schemeClr val="tx1">
                      <a:alpha val="80000"/>
                    </a:schemeClr>
                  </a:solidFill>
                </a:endParaRPr>
              </a:p>
            </p:txBody>
          </p:sp>
        </p:grpSp>
      </p:grpSp>
      <p:sp>
        <p:nvSpPr>
          <p:cNvPr id="73" name="Rectangle 72"/>
          <p:cNvSpPr/>
          <p:nvPr/>
        </p:nvSpPr>
        <p:spPr>
          <a:xfrm>
            <a:off x="1320555" y="1760578"/>
            <a:ext cx="2659521" cy="272880"/>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r>
              <a:rPr lang="en-US" sz="1400" dirty="0">
                <a:solidFill>
                  <a:sysClr val="windowText" lastClr="000000"/>
                </a:solidFill>
              </a:rPr>
              <a:t>New Job</a:t>
            </a:r>
          </a:p>
        </p:txBody>
      </p:sp>
      <p:sp>
        <p:nvSpPr>
          <p:cNvPr id="75" name="Rounded Rectangle 74"/>
          <p:cNvSpPr/>
          <p:nvPr/>
        </p:nvSpPr>
        <p:spPr>
          <a:xfrm>
            <a:off x="3177124" y="1470400"/>
            <a:ext cx="777480" cy="211470"/>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76" name="TextBox 75"/>
          <p:cNvSpPr txBox="1"/>
          <p:nvPr/>
        </p:nvSpPr>
        <p:spPr>
          <a:xfrm>
            <a:off x="3342558" y="1480478"/>
            <a:ext cx="514884" cy="200055"/>
          </a:xfrm>
          <a:prstGeom prst="rect">
            <a:avLst/>
          </a:prstGeom>
          <a:noFill/>
          <a:effectLst>
            <a:glow rad="127000">
              <a:schemeClr val="accent1"/>
            </a:glow>
          </a:effectLst>
        </p:spPr>
        <p:txBody>
          <a:bodyPr wrap="square" rtlCol="0">
            <a:spAutoFit/>
          </a:bodyPr>
          <a:lstStyle/>
          <a:p>
            <a:r>
              <a:rPr lang="en-US" sz="700" b="1" dirty="0">
                <a:solidFill>
                  <a:schemeClr val="tx1">
                    <a:alpha val="80000"/>
                  </a:schemeClr>
                </a:solidFill>
              </a:rPr>
              <a:t>HOME</a:t>
            </a:r>
          </a:p>
        </p:txBody>
      </p:sp>
      <p:sp>
        <p:nvSpPr>
          <p:cNvPr id="77" name="Rectangle 76">
            <a:hlinkClick r:id="rId5" action="ppaction://hlinksldjump" highlightClick="1"/>
          </p:cNvPr>
          <p:cNvSpPr/>
          <p:nvPr/>
        </p:nvSpPr>
        <p:spPr>
          <a:xfrm>
            <a:off x="2963599" y="1383501"/>
            <a:ext cx="1140163" cy="341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hlinkClick r:id="rId6" action="ppaction://hlinksldjump" highlightClick="1"/>
          </p:cNvPr>
          <p:cNvSpPr/>
          <p:nvPr/>
        </p:nvSpPr>
        <p:spPr>
          <a:xfrm>
            <a:off x="1236930" y="5385835"/>
            <a:ext cx="812566" cy="5054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p:cNvGrpSpPr/>
          <p:nvPr/>
        </p:nvGrpSpPr>
        <p:grpSpPr>
          <a:xfrm>
            <a:off x="1326347" y="5410002"/>
            <a:ext cx="2656398" cy="420201"/>
            <a:chOff x="4667132" y="5245413"/>
            <a:chExt cx="2656398" cy="420201"/>
          </a:xfrm>
        </p:grpSpPr>
        <p:grpSp>
          <p:nvGrpSpPr>
            <p:cNvPr id="81" name="Group 80"/>
            <p:cNvGrpSpPr/>
            <p:nvPr/>
          </p:nvGrpSpPr>
          <p:grpSpPr>
            <a:xfrm>
              <a:off x="4667132" y="5245413"/>
              <a:ext cx="2656398" cy="408478"/>
              <a:chOff x="6815262" y="4462512"/>
              <a:chExt cx="2658510" cy="408478"/>
            </a:xfrm>
          </p:grpSpPr>
          <p:sp>
            <p:nvSpPr>
              <p:cNvPr id="86" name="Rectangle 85"/>
              <p:cNvSpPr/>
              <p:nvPr/>
            </p:nvSpPr>
            <p:spPr>
              <a:xfrm>
                <a:off x="6815262" y="4463407"/>
                <a:ext cx="655086" cy="380721"/>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7468393" y="4463118"/>
                <a:ext cx="664530" cy="380721"/>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88" name="Rectangle 87"/>
              <p:cNvSpPr/>
              <p:nvPr/>
            </p:nvSpPr>
            <p:spPr>
              <a:xfrm>
                <a:off x="8142525" y="4462514"/>
                <a:ext cx="670566" cy="380721"/>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8820283" y="4462512"/>
                <a:ext cx="653489" cy="388800"/>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dirty="0"/>
              </a:p>
            </p:txBody>
          </p:sp>
          <p:pic>
            <p:nvPicPr>
              <p:cNvPr id="90" name="Picture 8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26385" y="4517625"/>
                <a:ext cx="213646" cy="213646"/>
              </a:xfrm>
              <a:prstGeom prst="rect">
                <a:avLst/>
              </a:prstGeom>
            </p:spPr>
            <p:style>
              <a:lnRef idx="0">
                <a:scrgbClr r="0" g="0" b="0"/>
              </a:lnRef>
              <a:fillRef idx="1003">
                <a:schemeClr val="lt1"/>
              </a:fillRef>
              <a:effectRef idx="0">
                <a:scrgbClr r="0" g="0" b="0"/>
              </a:effectRef>
              <a:fontRef idx="major"/>
            </p:style>
          </p:pic>
          <p:sp>
            <p:nvSpPr>
              <p:cNvPr id="91" name="TextBox 90"/>
              <p:cNvSpPr txBox="1"/>
              <p:nvPr/>
            </p:nvSpPr>
            <p:spPr>
              <a:xfrm>
                <a:off x="6913439" y="4686324"/>
                <a:ext cx="458732" cy="184666"/>
              </a:xfrm>
              <a:prstGeom prst="rect">
                <a:avLst/>
              </a:prstGeom>
              <a:noFill/>
            </p:spPr>
            <p:style>
              <a:lnRef idx="0">
                <a:scrgbClr r="0" g="0" b="0"/>
              </a:lnRef>
              <a:fillRef idx="1003">
                <a:schemeClr val="lt1"/>
              </a:fillRef>
              <a:effectRef idx="0">
                <a:scrgbClr r="0" g="0" b="0"/>
              </a:effectRef>
              <a:fontRef idx="major"/>
            </p:style>
            <p:txBody>
              <a:bodyPr wrap="square" rtlCol="0">
                <a:spAutoFit/>
              </a:bodyPr>
              <a:lstStyle/>
              <a:p>
                <a:r>
                  <a:rPr lang="en-US" sz="600" dirty="0"/>
                  <a:t>PROFILE</a:t>
                </a:r>
                <a:endParaRPr lang="en-US" sz="500" dirty="0"/>
              </a:p>
            </p:txBody>
          </p:sp>
          <p:pic>
            <p:nvPicPr>
              <p:cNvPr id="92" name="Picture 9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90401" y="4530226"/>
                <a:ext cx="188235" cy="188235"/>
              </a:xfrm>
              <a:prstGeom prst="rect">
                <a:avLst/>
              </a:prstGeom>
            </p:spPr>
            <p:style>
              <a:lnRef idx="0">
                <a:scrgbClr r="0" g="0" b="0"/>
              </a:lnRef>
              <a:fillRef idx="1003">
                <a:schemeClr val="lt1"/>
              </a:fillRef>
              <a:effectRef idx="0">
                <a:scrgbClr r="0" g="0" b="0"/>
              </a:effectRef>
              <a:fontRef idx="major"/>
            </p:style>
          </p:pic>
          <p:sp>
            <p:nvSpPr>
              <p:cNvPr id="93" name="TextBox 92"/>
              <p:cNvSpPr txBox="1"/>
              <p:nvPr/>
            </p:nvSpPr>
            <p:spPr>
              <a:xfrm>
                <a:off x="8993698" y="4678509"/>
                <a:ext cx="467787" cy="184666"/>
              </a:xfrm>
              <a:prstGeom prst="rect">
                <a:avLst/>
              </a:prstGeom>
              <a:noFill/>
            </p:spPr>
            <p:style>
              <a:lnRef idx="0">
                <a:scrgbClr r="0" g="0" b="0"/>
              </a:lnRef>
              <a:fillRef idx="1003">
                <a:schemeClr val="lt1"/>
              </a:fillRef>
              <a:effectRef idx="0">
                <a:scrgbClr r="0" g="0" b="0"/>
              </a:effectRef>
              <a:fontRef idx="major"/>
            </p:style>
            <p:txBody>
              <a:bodyPr wrap="square" rtlCol="0">
                <a:spAutoFit/>
              </a:bodyPr>
              <a:lstStyle/>
              <a:p>
                <a:r>
                  <a:rPr lang="en-US" sz="600" dirty="0"/>
                  <a:t>MORE</a:t>
                </a:r>
                <a:endParaRPr lang="en-US" sz="500" dirty="0"/>
              </a:p>
            </p:txBody>
          </p:sp>
        </p:grpSp>
        <p:pic>
          <p:nvPicPr>
            <p:cNvPr id="82" name="Picture 8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83638" y="5308012"/>
              <a:ext cx="149043" cy="174895"/>
            </a:xfrm>
            <a:prstGeom prst="rect">
              <a:avLst/>
            </a:prstGeom>
          </p:spPr>
          <p:style>
            <a:lnRef idx="0">
              <a:scrgbClr r="0" g="0" b="0"/>
            </a:lnRef>
            <a:fillRef idx="1003">
              <a:schemeClr val="lt1"/>
            </a:fillRef>
            <a:effectRef idx="0">
              <a:scrgbClr r="0" g="0" b="0"/>
            </a:effectRef>
            <a:fontRef idx="major"/>
          </p:style>
        </p:pic>
        <p:sp>
          <p:nvSpPr>
            <p:cNvPr id="83" name="TextBox 82"/>
            <p:cNvSpPr txBox="1"/>
            <p:nvPr/>
          </p:nvSpPr>
          <p:spPr>
            <a:xfrm>
              <a:off x="5948532" y="5480948"/>
              <a:ext cx="846992" cy="184666"/>
            </a:xfrm>
            <a:prstGeom prst="rect">
              <a:avLst/>
            </a:prstGeom>
            <a:noFill/>
          </p:spPr>
          <p:style>
            <a:lnRef idx="0">
              <a:scrgbClr r="0" g="0" b="0"/>
            </a:lnRef>
            <a:fillRef idx="1003">
              <a:schemeClr val="lt1"/>
            </a:fillRef>
            <a:effectRef idx="0">
              <a:scrgbClr r="0" g="0" b="0"/>
            </a:effectRef>
            <a:fontRef idx="major"/>
          </p:style>
          <p:txBody>
            <a:bodyPr wrap="square" rtlCol="0">
              <a:spAutoFit/>
            </a:bodyPr>
            <a:lstStyle/>
            <a:p>
              <a:r>
                <a:rPr lang="en-US" sz="600"/>
                <a:t>MESSAGE PARENT </a:t>
              </a:r>
              <a:endParaRPr lang="en-US" sz="500" dirty="0"/>
            </a:p>
          </p:txBody>
        </p:sp>
        <p:sp>
          <p:nvSpPr>
            <p:cNvPr id="84" name="TextBox 83"/>
            <p:cNvSpPr txBox="1"/>
            <p:nvPr/>
          </p:nvSpPr>
          <p:spPr>
            <a:xfrm>
              <a:off x="5313961" y="5461410"/>
              <a:ext cx="732232" cy="184666"/>
            </a:xfrm>
            <a:prstGeom prst="rect">
              <a:avLst/>
            </a:prstGeom>
            <a:noFill/>
          </p:spPr>
          <p:style>
            <a:lnRef idx="0">
              <a:scrgbClr r="0" g="0" b="0"/>
            </a:lnRef>
            <a:fillRef idx="1003">
              <a:schemeClr val="lt1"/>
            </a:fillRef>
            <a:effectRef idx="0">
              <a:scrgbClr r="0" g="0" b="0"/>
            </a:effectRef>
            <a:fontRef idx="major"/>
          </p:style>
          <p:txBody>
            <a:bodyPr wrap="square" rtlCol="0">
              <a:spAutoFit/>
            </a:bodyPr>
            <a:lstStyle/>
            <a:p>
              <a:r>
                <a:rPr lang="en-US" sz="600" dirty="0"/>
                <a:t>ACCEPT A JOB</a:t>
              </a:r>
              <a:endParaRPr lang="en-US" sz="500" dirty="0"/>
            </a:p>
          </p:txBody>
        </p:sp>
        <p:pic>
          <p:nvPicPr>
            <p:cNvPr id="85" name="Picture 8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77789" y="5300526"/>
              <a:ext cx="166386" cy="182381"/>
            </a:xfrm>
            <a:prstGeom prst="rect">
              <a:avLst/>
            </a:prstGeom>
          </p:spPr>
          <p:style>
            <a:lnRef idx="0">
              <a:scrgbClr r="0" g="0" b="0"/>
            </a:lnRef>
            <a:fillRef idx="1003">
              <a:schemeClr val="lt1"/>
            </a:fillRef>
            <a:effectRef idx="0">
              <a:scrgbClr r="0" g="0" b="0"/>
            </a:effectRef>
            <a:fontRef idx="major"/>
          </p:style>
        </p:pic>
      </p:grpSp>
      <p:sp>
        <p:nvSpPr>
          <p:cNvPr id="94" name="Rectangle 93">
            <a:hlinkClick r:id="rId6" action="ppaction://hlinksldjump" highlightClick="1"/>
          </p:cNvPr>
          <p:cNvSpPr/>
          <p:nvPr/>
        </p:nvSpPr>
        <p:spPr>
          <a:xfrm>
            <a:off x="851674" y="4696180"/>
            <a:ext cx="675231" cy="3647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4669630" y="783336"/>
            <a:ext cx="6096000" cy="5909310"/>
          </a:xfrm>
          <a:prstGeom prst="rect">
            <a:avLst/>
          </a:prstGeom>
        </p:spPr>
        <p:txBody>
          <a:bodyPr>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Is there any further information that is required?</a:t>
            </a:r>
          </a:p>
          <a:p>
            <a:r>
              <a:rPr lang="en-US" dirty="0">
                <a:solidFill>
                  <a:schemeClr val="bg2">
                    <a:lumMod val="75000"/>
                  </a:schemeClr>
                </a:solidFill>
              </a:rPr>
              <a:t> Majority of students have commented that this section was confusing to understand , as the heading is not clear whether it is for tutors or the students. Furthermore 2 out of 9 students said that this section should be more user friendly.</a:t>
            </a:r>
          </a:p>
          <a:p>
            <a:endParaRPr lang="en-US" dirty="0"/>
          </a:p>
          <a:p>
            <a:br>
              <a:rPr lang="en-US" dirty="0"/>
            </a:br>
            <a:r>
              <a:rPr lang="en-US" dirty="0"/>
              <a:t> </a:t>
            </a:r>
            <a:br>
              <a:rPr lang="en-US" dirty="0"/>
            </a:br>
            <a:endParaRPr lang="en-US" dirty="0"/>
          </a:p>
        </p:txBody>
      </p:sp>
      <p:graphicFrame>
        <p:nvGraphicFramePr>
          <p:cNvPr id="60" name="Chart 59">
            <a:extLst>
              <a:ext uri="{FF2B5EF4-FFF2-40B4-BE49-F238E27FC236}">
                <a16:creationId xmlns:a16="http://schemas.microsoft.com/office/drawing/2014/main" id="{5E29B518-2C77-4462-8E25-B2A0CBFC07EF}"/>
              </a:ext>
            </a:extLst>
          </p:cNvPr>
          <p:cNvGraphicFramePr/>
          <p:nvPr>
            <p:extLst>
              <p:ext uri="{D42A27DB-BD31-4B8C-83A1-F6EECF244321}">
                <p14:modId xmlns:p14="http://schemas.microsoft.com/office/powerpoint/2010/main" val="127637705"/>
              </p:ext>
            </p:extLst>
          </p:nvPr>
        </p:nvGraphicFramePr>
        <p:xfrm>
          <a:off x="5082988" y="85634"/>
          <a:ext cx="6248509" cy="358319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44347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72039" y="3521425"/>
            <a:ext cx="184731" cy="369332"/>
          </a:xfrm>
          <a:prstGeom prst="rect">
            <a:avLst/>
          </a:prstGeom>
          <a:noFill/>
        </p:spPr>
        <p:txBody>
          <a:bodyPr wrap="none" rtlCol="0">
            <a:spAutoFit/>
          </a:bodyPr>
          <a:lstStyle/>
          <a:p>
            <a:endParaRPr lang="en-US" dirty="0"/>
          </a:p>
        </p:txBody>
      </p:sp>
      <p:grpSp>
        <p:nvGrpSpPr>
          <p:cNvPr id="3" name="Group 2"/>
          <p:cNvGrpSpPr/>
          <p:nvPr/>
        </p:nvGrpSpPr>
        <p:grpSpPr>
          <a:xfrm>
            <a:off x="477077" y="167311"/>
            <a:ext cx="4140000" cy="7196783"/>
            <a:chOff x="3949700" y="-190500"/>
            <a:chExt cx="4140000" cy="7196783"/>
          </a:xfrm>
        </p:grpSpPr>
        <p:pic>
          <p:nvPicPr>
            <p:cNvPr id="4" name="Picture 3"/>
            <p:cNvPicPr>
              <a:picLocks noChangeAspect="1"/>
            </p:cNvPicPr>
            <p:nvPr/>
          </p:nvPicPr>
          <p:blipFill>
            <a:blip r:embed="rId3"/>
            <a:stretch>
              <a:fillRect/>
            </a:stretch>
          </p:blipFill>
          <p:spPr>
            <a:xfrm>
              <a:off x="3949700" y="-190500"/>
              <a:ext cx="4140000" cy="7196783"/>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975" t="19994" r="2534" b="29991"/>
            <a:stretch/>
          </p:blipFill>
          <p:spPr>
            <a:xfrm>
              <a:off x="4656112" y="1076515"/>
              <a:ext cx="2672773" cy="152872"/>
            </a:xfrm>
            <a:prstGeom prst="rect">
              <a:avLst/>
            </a:prstGeom>
          </p:spPr>
        </p:pic>
      </p:grpSp>
      <p:grpSp>
        <p:nvGrpSpPr>
          <p:cNvPr id="6" name="Group 5"/>
          <p:cNvGrpSpPr/>
          <p:nvPr/>
        </p:nvGrpSpPr>
        <p:grpSpPr>
          <a:xfrm>
            <a:off x="1183489" y="1595111"/>
            <a:ext cx="2667801" cy="4398150"/>
            <a:chOff x="4660498" y="1229387"/>
            <a:chExt cx="2667801" cy="4398150"/>
          </a:xfrm>
        </p:grpSpPr>
        <p:sp>
          <p:nvSpPr>
            <p:cNvPr id="7" name="Rectangle 6"/>
            <p:cNvSpPr/>
            <p:nvPr/>
          </p:nvSpPr>
          <p:spPr>
            <a:xfrm>
              <a:off x="4660498" y="1229388"/>
              <a:ext cx="2664000" cy="43863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664299" y="1229387"/>
              <a:ext cx="2664000" cy="471076"/>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4664299" y="5309936"/>
              <a:ext cx="2664000" cy="317601"/>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dirty="0"/>
            </a:p>
          </p:txBody>
        </p:sp>
        <p:sp>
          <p:nvSpPr>
            <p:cNvPr id="10" name="Rounded Rectangle 9"/>
            <p:cNvSpPr/>
            <p:nvPr/>
          </p:nvSpPr>
          <p:spPr>
            <a:xfrm>
              <a:off x="4724400" y="5350042"/>
              <a:ext cx="2021306" cy="216000"/>
            </a:xfrm>
            <a:prstGeom prst="roundRect">
              <a:avLst/>
            </a:prstGeom>
          </p:spPr>
          <p:style>
            <a:lnRef idx="2">
              <a:schemeClr val="accent1"/>
            </a:lnRef>
            <a:fillRef idx="1003">
              <a:schemeClr val="lt1"/>
            </a:fillRef>
            <a:effectRef idx="0">
              <a:schemeClr val="accent1"/>
            </a:effectRef>
            <a:fontRef idx="minor">
              <a:schemeClr val="dk1"/>
            </a:fontRef>
          </p:style>
          <p:txBody>
            <a:bodyPr rtlCol="0" anchor="ctr"/>
            <a:lstStyle/>
            <a:p>
              <a:pPr algn="ctr"/>
              <a:endParaRPr lang="en-US"/>
            </a:p>
          </p:txBody>
        </p:sp>
        <p:sp>
          <p:nvSpPr>
            <p:cNvPr id="11" name="Rounded Rectangle 10"/>
            <p:cNvSpPr/>
            <p:nvPr/>
          </p:nvSpPr>
          <p:spPr>
            <a:xfrm>
              <a:off x="6849979" y="5363414"/>
              <a:ext cx="401053" cy="198000"/>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r>
                <a:rPr lang="en-US" sz="700" dirty="0">
                  <a:solidFill>
                    <a:sysClr val="windowText" lastClr="000000"/>
                  </a:solidFill>
                </a:rPr>
                <a:t>Send</a:t>
              </a:r>
            </a:p>
          </p:txBody>
        </p:sp>
        <p:sp>
          <p:nvSpPr>
            <p:cNvPr id="12" name="TextBox 11"/>
            <p:cNvSpPr txBox="1"/>
            <p:nvPr/>
          </p:nvSpPr>
          <p:spPr>
            <a:xfrm>
              <a:off x="4710944" y="5342626"/>
              <a:ext cx="1187824" cy="230832"/>
            </a:xfrm>
            <a:prstGeom prst="rect">
              <a:avLst/>
            </a:prstGeom>
            <a:noFill/>
            <a:ln>
              <a:noFill/>
            </a:ln>
            <a:effectLst>
              <a:glow rad="127000">
                <a:schemeClr val="accent1"/>
              </a:glow>
            </a:effectLst>
          </p:spPr>
          <p:txBody>
            <a:bodyPr wrap="square" rtlCol="0">
              <a:spAutoFit/>
            </a:bodyPr>
            <a:lstStyle/>
            <a:p>
              <a:r>
                <a:rPr lang="en-US" sz="900" dirty="0">
                  <a:solidFill>
                    <a:schemeClr val="tx1">
                      <a:alpha val="43000"/>
                    </a:schemeClr>
                  </a:solidFill>
                </a:rPr>
                <a:t>Message</a:t>
              </a:r>
            </a:p>
          </p:txBody>
        </p:sp>
      </p:grpSp>
      <p:sp>
        <p:nvSpPr>
          <p:cNvPr id="13" name="Left Arrow 12"/>
          <p:cNvSpPr/>
          <p:nvPr/>
        </p:nvSpPr>
        <p:spPr>
          <a:xfrm>
            <a:off x="1251777" y="1729535"/>
            <a:ext cx="258630" cy="170360"/>
          </a:xfrm>
          <a:prstGeom prst="leftArrow">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366703" y="1627304"/>
            <a:ext cx="338634" cy="280612"/>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2315526" y="1657055"/>
            <a:ext cx="518829" cy="477054"/>
          </a:xfrm>
          <a:prstGeom prst="rect">
            <a:avLst/>
          </a:prstGeom>
          <a:noFill/>
        </p:spPr>
        <p:txBody>
          <a:bodyPr wrap="square" rtlCol="0">
            <a:spAutoFit/>
          </a:bodyPr>
          <a:lstStyle/>
          <a:p>
            <a:r>
              <a:rPr lang="en-US" sz="700" dirty="0">
                <a:solidFill>
                  <a:sysClr val="windowText" lastClr="000000"/>
                </a:solidFill>
              </a:rPr>
              <a:t>Picture</a:t>
            </a:r>
          </a:p>
          <a:p>
            <a:endParaRPr lang="en-US" dirty="0"/>
          </a:p>
        </p:txBody>
      </p:sp>
      <p:sp>
        <p:nvSpPr>
          <p:cNvPr id="16" name="TextBox 15"/>
          <p:cNvSpPr txBox="1"/>
          <p:nvPr/>
        </p:nvSpPr>
        <p:spPr>
          <a:xfrm>
            <a:off x="2226601" y="1894215"/>
            <a:ext cx="728236" cy="492443"/>
          </a:xfrm>
          <a:prstGeom prst="rect">
            <a:avLst/>
          </a:prstGeom>
          <a:noFill/>
        </p:spPr>
        <p:txBody>
          <a:bodyPr wrap="square" rtlCol="0">
            <a:spAutoFit/>
          </a:bodyPr>
          <a:lstStyle/>
          <a:p>
            <a:r>
              <a:rPr lang="en-US" sz="700" dirty="0">
                <a:solidFill>
                  <a:sysClr val="windowText" lastClr="000000"/>
                </a:solidFill>
              </a:rPr>
              <a:t>Parents Name</a:t>
            </a:r>
          </a:p>
          <a:p>
            <a:endParaRPr lang="en-US" dirty="0"/>
          </a:p>
        </p:txBody>
      </p:sp>
      <p:pic>
        <p:nvPicPr>
          <p:cNvPr id="17" name="Picture 16"/>
          <p:cNvPicPr>
            <a:picLocks noChangeAspect="1"/>
          </p:cNvPicPr>
          <p:nvPr/>
        </p:nvPicPr>
        <p:blipFill>
          <a:blip r:embed="rId5">
            <a:duotone>
              <a:schemeClr val="accent1">
                <a:shade val="45000"/>
                <a:satMod val="135000"/>
              </a:schemeClr>
              <a:prstClr val="white"/>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flipV="1">
            <a:off x="3502435" y="1655523"/>
            <a:ext cx="260239" cy="284528"/>
          </a:xfrm>
          <a:prstGeom prst="rect">
            <a:avLst/>
          </a:prstGeom>
        </p:spPr>
      </p:pic>
      <p:sp>
        <p:nvSpPr>
          <p:cNvPr id="18" name="TextBox 17"/>
          <p:cNvSpPr txBox="1"/>
          <p:nvPr/>
        </p:nvSpPr>
        <p:spPr>
          <a:xfrm>
            <a:off x="3446833" y="1901910"/>
            <a:ext cx="467415" cy="184666"/>
          </a:xfrm>
          <a:prstGeom prst="rect">
            <a:avLst/>
          </a:prstGeom>
          <a:noFill/>
        </p:spPr>
        <p:txBody>
          <a:bodyPr wrap="square" rtlCol="0">
            <a:spAutoFit/>
          </a:bodyPr>
          <a:lstStyle/>
          <a:p>
            <a:r>
              <a:rPr lang="en-US" sz="600" dirty="0"/>
              <a:t>MORE</a:t>
            </a:r>
            <a:endParaRPr lang="en-US" sz="500" dirty="0"/>
          </a:p>
        </p:txBody>
      </p:sp>
      <p:sp>
        <p:nvSpPr>
          <p:cNvPr id="19" name="TextBox 18"/>
          <p:cNvSpPr txBox="1"/>
          <p:nvPr/>
        </p:nvSpPr>
        <p:spPr>
          <a:xfrm>
            <a:off x="1231195" y="1901910"/>
            <a:ext cx="431207" cy="184666"/>
          </a:xfrm>
          <a:prstGeom prst="rect">
            <a:avLst/>
          </a:prstGeom>
          <a:noFill/>
        </p:spPr>
        <p:txBody>
          <a:bodyPr wrap="square" rtlCol="0">
            <a:spAutoFit/>
          </a:bodyPr>
          <a:lstStyle/>
          <a:p>
            <a:r>
              <a:rPr lang="en-US" sz="600" dirty="0"/>
              <a:t>BACK</a:t>
            </a:r>
            <a:endParaRPr lang="en-US" sz="500" dirty="0"/>
          </a:p>
        </p:txBody>
      </p:sp>
      <p:grpSp>
        <p:nvGrpSpPr>
          <p:cNvPr id="20" name="Group 19"/>
          <p:cNvGrpSpPr/>
          <p:nvPr/>
        </p:nvGrpSpPr>
        <p:grpSpPr>
          <a:xfrm>
            <a:off x="1529784" y="2237113"/>
            <a:ext cx="1627889" cy="377554"/>
            <a:chOff x="5170097" y="1938376"/>
            <a:chExt cx="1633619" cy="536358"/>
          </a:xfrm>
          <a:solidFill>
            <a:schemeClr val="accent1">
              <a:lumMod val="75000"/>
            </a:schemeClr>
          </a:solidFill>
        </p:grpSpPr>
        <p:sp>
          <p:nvSpPr>
            <p:cNvPr id="21" name="Rounded Rectangle 20"/>
            <p:cNvSpPr/>
            <p:nvPr/>
          </p:nvSpPr>
          <p:spPr>
            <a:xfrm>
              <a:off x="5255729" y="1938376"/>
              <a:ext cx="1547987" cy="422848"/>
            </a:xfrm>
            <a:prstGeom prst="roundRect">
              <a:avLst/>
            </a:prstGeom>
            <a:ln w="3175">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22" name="Triangle 59"/>
            <p:cNvSpPr/>
            <p:nvPr/>
          </p:nvSpPr>
          <p:spPr>
            <a:xfrm rot="11034490">
              <a:off x="5170097" y="2342634"/>
              <a:ext cx="342529" cy="132100"/>
            </a:xfrm>
            <a:custGeom>
              <a:avLst/>
              <a:gdLst>
                <a:gd name="connsiteX0" fmla="*/ 0 w 677186"/>
                <a:gd name="connsiteY0" fmla="*/ 529389 h 529389"/>
                <a:gd name="connsiteX1" fmla="*/ 338593 w 677186"/>
                <a:gd name="connsiteY1" fmla="*/ 0 h 529389"/>
                <a:gd name="connsiteX2" fmla="*/ 677186 w 677186"/>
                <a:gd name="connsiteY2" fmla="*/ 529389 h 529389"/>
                <a:gd name="connsiteX3" fmla="*/ 0 w 677186"/>
                <a:gd name="connsiteY3" fmla="*/ 529389 h 529389"/>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548849 w 932151"/>
                <a:gd name="connsiteY2" fmla="*/ 465221 h 513347"/>
                <a:gd name="connsiteX3" fmla="*/ 0 w 932151"/>
                <a:gd name="connsiteY3" fmla="*/ 513347 h 513347"/>
              </a:gdLst>
              <a:ahLst/>
              <a:cxnLst>
                <a:cxn ang="0">
                  <a:pos x="connsiteX0" y="connsiteY0"/>
                </a:cxn>
                <a:cxn ang="0">
                  <a:pos x="connsiteX1" y="connsiteY1"/>
                </a:cxn>
                <a:cxn ang="0">
                  <a:pos x="connsiteX2" y="connsiteY2"/>
                </a:cxn>
                <a:cxn ang="0">
                  <a:pos x="connsiteX3" y="connsiteY3"/>
                </a:cxn>
              </a:cxnLst>
              <a:rect l="l" t="t" r="r" b="b"/>
              <a:pathLst>
                <a:path w="932151" h="513347">
                  <a:moveTo>
                    <a:pt x="0" y="513347"/>
                  </a:moveTo>
                  <a:lnTo>
                    <a:pt x="932151" y="0"/>
                  </a:lnTo>
                  <a:cubicBezTo>
                    <a:pt x="799036" y="155074"/>
                    <a:pt x="633837" y="294105"/>
                    <a:pt x="548849" y="465221"/>
                  </a:cubicBezTo>
                  <a:lnTo>
                    <a:pt x="0" y="513347"/>
                  </a:lnTo>
                  <a:close/>
                </a:path>
              </a:pathLst>
            </a:custGeom>
            <a:ln w="3175">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noFill/>
              </a:endParaRPr>
            </a:p>
          </p:txBody>
        </p:sp>
      </p:grpSp>
      <p:grpSp>
        <p:nvGrpSpPr>
          <p:cNvPr id="23" name="Group 22"/>
          <p:cNvGrpSpPr/>
          <p:nvPr/>
        </p:nvGrpSpPr>
        <p:grpSpPr>
          <a:xfrm>
            <a:off x="1179688" y="2329792"/>
            <a:ext cx="581207" cy="319974"/>
            <a:chOff x="4716354" y="2305902"/>
            <a:chExt cx="385414" cy="319974"/>
          </a:xfrm>
          <a:noFill/>
        </p:grpSpPr>
        <p:sp>
          <p:nvSpPr>
            <p:cNvPr id="24" name="Oval 23"/>
            <p:cNvSpPr/>
            <p:nvPr/>
          </p:nvSpPr>
          <p:spPr>
            <a:xfrm>
              <a:off x="4716354" y="2305902"/>
              <a:ext cx="266676" cy="262409"/>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4719620" y="2348877"/>
              <a:ext cx="382148" cy="276999"/>
            </a:xfrm>
            <a:prstGeom prst="rect">
              <a:avLst/>
            </a:prstGeom>
            <a:grpFill/>
          </p:spPr>
          <p:txBody>
            <a:bodyPr wrap="square" rtlCol="0">
              <a:spAutoFit/>
            </a:bodyPr>
            <a:lstStyle/>
            <a:p>
              <a:r>
                <a:rPr lang="en-US" sz="600" dirty="0">
                  <a:solidFill>
                    <a:sysClr val="windowText" lastClr="000000"/>
                  </a:solidFill>
                </a:rPr>
                <a:t>Parent</a:t>
              </a:r>
            </a:p>
          </p:txBody>
        </p:sp>
      </p:grpSp>
      <p:grpSp>
        <p:nvGrpSpPr>
          <p:cNvPr id="26" name="Group 25"/>
          <p:cNvGrpSpPr/>
          <p:nvPr/>
        </p:nvGrpSpPr>
        <p:grpSpPr>
          <a:xfrm flipH="1">
            <a:off x="2335230" y="2727971"/>
            <a:ext cx="1427444" cy="523510"/>
            <a:chOff x="5170097" y="1938376"/>
            <a:chExt cx="1633619" cy="536358"/>
          </a:xfrm>
        </p:grpSpPr>
        <p:sp>
          <p:nvSpPr>
            <p:cNvPr id="27" name="Rounded Rectangle 26"/>
            <p:cNvSpPr/>
            <p:nvPr/>
          </p:nvSpPr>
          <p:spPr>
            <a:xfrm>
              <a:off x="5255729" y="1938376"/>
              <a:ext cx="1547987" cy="422848"/>
            </a:xfrm>
            <a:prstGeom prst="roundRect">
              <a:avLst/>
            </a:prstGeom>
            <a:ln w="3175">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8" name="Triangle 59"/>
            <p:cNvSpPr/>
            <p:nvPr/>
          </p:nvSpPr>
          <p:spPr>
            <a:xfrm rot="11034490">
              <a:off x="5170097" y="2342634"/>
              <a:ext cx="342529" cy="132100"/>
            </a:xfrm>
            <a:custGeom>
              <a:avLst/>
              <a:gdLst>
                <a:gd name="connsiteX0" fmla="*/ 0 w 677186"/>
                <a:gd name="connsiteY0" fmla="*/ 529389 h 529389"/>
                <a:gd name="connsiteX1" fmla="*/ 338593 w 677186"/>
                <a:gd name="connsiteY1" fmla="*/ 0 h 529389"/>
                <a:gd name="connsiteX2" fmla="*/ 677186 w 677186"/>
                <a:gd name="connsiteY2" fmla="*/ 529389 h 529389"/>
                <a:gd name="connsiteX3" fmla="*/ 0 w 677186"/>
                <a:gd name="connsiteY3" fmla="*/ 529389 h 529389"/>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548849 w 932151"/>
                <a:gd name="connsiteY2" fmla="*/ 465221 h 513347"/>
                <a:gd name="connsiteX3" fmla="*/ 0 w 932151"/>
                <a:gd name="connsiteY3" fmla="*/ 513347 h 513347"/>
              </a:gdLst>
              <a:ahLst/>
              <a:cxnLst>
                <a:cxn ang="0">
                  <a:pos x="connsiteX0" y="connsiteY0"/>
                </a:cxn>
                <a:cxn ang="0">
                  <a:pos x="connsiteX1" y="connsiteY1"/>
                </a:cxn>
                <a:cxn ang="0">
                  <a:pos x="connsiteX2" y="connsiteY2"/>
                </a:cxn>
                <a:cxn ang="0">
                  <a:pos x="connsiteX3" y="connsiteY3"/>
                </a:cxn>
              </a:cxnLst>
              <a:rect l="l" t="t" r="r" b="b"/>
              <a:pathLst>
                <a:path w="932151" h="513347">
                  <a:moveTo>
                    <a:pt x="0" y="513347"/>
                  </a:moveTo>
                  <a:lnTo>
                    <a:pt x="932151" y="0"/>
                  </a:lnTo>
                  <a:cubicBezTo>
                    <a:pt x="799036" y="155074"/>
                    <a:pt x="633837" y="294105"/>
                    <a:pt x="548849" y="465221"/>
                  </a:cubicBezTo>
                  <a:lnTo>
                    <a:pt x="0" y="513347"/>
                  </a:lnTo>
                  <a:close/>
                </a:path>
              </a:pathLst>
            </a:custGeom>
            <a:ln w="3175">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noFill/>
              </a:endParaRPr>
            </a:p>
          </p:txBody>
        </p:sp>
      </p:grpSp>
      <p:grpSp>
        <p:nvGrpSpPr>
          <p:cNvPr id="32" name="Group 31"/>
          <p:cNvGrpSpPr/>
          <p:nvPr/>
        </p:nvGrpSpPr>
        <p:grpSpPr>
          <a:xfrm>
            <a:off x="1524276" y="3363103"/>
            <a:ext cx="1627889" cy="377554"/>
            <a:chOff x="5170097" y="1938376"/>
            <a:chExt cx="1633619" cy="536358"/>
          </a:xfrm>
          <a:solidFill>
            <a:schemeClr val="accent1">
              <a:lumMod val="75000"/>
            </a:schemeClr>
          </a:solidFill>
        </p:grpSpPr>
        <p:sp>
          <p:nvSpPr>
            <p:cNvPr id="33" name="Rounded Rectangle 32"/>
            <p:cNvSpPr/>
            <p:nvPr/>
          </p:nvSpPr>
          <p:spPr>
            <a:xfrm>
              <a:off x="5255729" y="1938376"/>
              <a:ext cx="1547987" cy="422848"/>
            </a:xfrm>
            <a:prstGeom prst="roundRect">
              <a:avLst/>
            </a:prstGeom>
            <a:ln w="3175">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34" name="Triangle 59"/>
            <p:cNvSpPr/>
            <p:nvPr/>
          </p:nvSpPr>
          <p:spPr>
            <a:xfrm rot="11034490">
              <a:off x="5170097" y="2342634"/>
              <a:ext cx="342529" cy="132100"/>
            </a:xfrm>
            <a:custGeom>
              <a:avLst/>
              <a:gdLst>
                <a:gd name="connsiteX0" fmla="*/ 0 w 677186"/>
                <a:gd name="connsiteY0" fmla="*/ 529389 h 529389"/>
                <a:gd name="connsiteX1" fmla="*/ 338593 w 677186"/>
                <a:gd name="connsiteY1" fmla="*/ 0 h 529389"/>
                <a:gd name="connsiteX2" fmla="*/ 677186 w 677186"/>
                <a:gd name="connsiteY2" fmla="*/ 529389 h 529389"/>
                <a:gd name="connsiteX3" fmla="*/ 0 w 677186"/>
                <a:gd name="connsiteY3" fmla="*/ 529389 h 529389"/>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548849 w 932151"/>
                <a:gd name="connsiteY2" fmla="*/ 465221 h 513347"/>
                <a:gd name="connsiteX3" fmla="*/ 0 w 932151"/>
                <a:gd name="connsiteY3" fmla="*/ 513347 h 513347"/>
              </a:gdLst>
              <a:ahLst/>
              <a:cxnLst>
                <a:cxn ang="0">
                  <a:pos x="connsiteX0" y="connsiteY0"/>
                </a:cxn>
                <a:cxn ang="0">
                  <a:pos x="connsiteX1" y="connsiteY1"/>
                </a:cxn>
                <a:cxn ang="0">
                  <a:pos x="connsiteX2" y="connsiteY2"/>
                </a:cxn>
                <a:cxn ang="0">
                  <a:pos x="connsiteX3" y="connsiteY3"/>
                </a:cxn>
              </a:cxnLst>
              <a:rect l="l" t="t" r="r" b="b"/>
              <a:pathLst>
                <a:path w="932151" h="513347">
                  <a:moveTo>
                    <a:pt x="0" y="513347"/>
                  </a:moveTo>
                  <a:lnTo>
                    <a:pt x="932151" y="0"/>
                  </a:lnTo>
                  <a:cubicBezTo>
                    <a:pt x="799036" y="155074"/>
                    <a:pt x="633837" y="294105"/>
                    <a:pt x="548849" y="465221"/>
                  </a:cubicBezTo>
                  <a:lnTo>
                    <a:pt x="0" y="513347"/>
                  </a:lnTo>
                  <a:close/>
                </a:path>
              </a:pathLst>
            </a:custGeom>
            <a:ln w="3175">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noFill/>
              </a:endParaRPr>
            </a:p>
          </p:txBody>
        </p:sp>
      </p:grpSp>
      <p:grpSp>
        <p:nvGrpSpPr>
          <p:cNvPr id="35" name="Group 34"/>
          <p:cNvGrpSpPr/>
          <p:nvPr/>
        </p:nvGrpSpPr>
        <p:grpSpPr>
          <a:xfrm flipH="1">
            <a:off x="2354883" y="3827512"/>
            <a:ext cx="1427444" cy="412186"/>
            <a:chOff x="5170097" y="1938376"/>
            <a:chExt cx="1633619" cy="536358"/>
          </a:xfrm>
        </p:grpSpPr>
        <p:sp>
          <p:nvSpPr>
            <p:cNvPr id="36" name="Rounded Rectangle 35"/>
            <p:cNvSpPr/>
            <p:nvPr/>
          </p:nvSpPr>
          <p:spPr>
            <a:xfrm>
              <a:off x="5255729" y="1938376"/>
              <a:ext cx="1547987" cy="422848"/>
            </a:xfrm>
            <a:prstGeom prst="roundRect">
              <a:avLst/>
            </a:prstGeom>
            <a:ln w="3175">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37" name="Triangle 59"/>
            <p:cNvSpPr/>
            <p:nvPr/>
          </p:nvSpPr>
          <p:spPr>
            <a:xfrm rot="11034490">
              <a:off x="5170097" y="2342634"/>
              <a:ext cx="342529" cy="132100"/>
            </a:xfrm>
            <a:custGeom>
              <a:avLst/>
              <a:gdLst>
                <a:gd name="connsiteX0" fmla="*/ 0 w 677186"/>
                <a:gd name="connsiteY0" fmla="*/ 529389 h 529389"/>
                <a:gd name="connsiteX1" fmla="*/ 338593 w 677186"/>
                <a:gd name="connsiteY1" fmla="*/ 0 h 529389"/>
                <a:gd name="connsiteX2" fmla="*/ 677186 w 677186"/>
                <a:gd name="connsiteY2" fmla="*/ 529389 h 529389"/>
                <a:gd name="connsiteX3" fmla="*/ 0 w 677186"/>
                <a:gd name="connsiteY3" fmla="*/ 529389 h 529389"/>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548849 w 932151"/>
                <a:gd name="connsiteY2" fmla="*/ 465221 h 513347"/>
                <a:gd name="connsiteX3" fmla="*/ 0 w 932151"/>
                <a:gd name="connsiteY3" fmla="*/ 513347 h 513347"/>
              </a:gdLst>
              <a:ahLst/>
              <a:cxnLst>
                <a:cxn ang="0">
                  <a:pos x="connsiteX0" y="connsiteY0"/>
                </a:cxn>
                <a:cxn ang="0">
                  <a:pos x="connsiteX1" y="connsiteY1"/>
                </a:cxn>
                <a:cxn ang="0">
                  <a:pos x="connsiteX2" y="connsiteY2"/>
                </a:cxn>
                <a:cxn ang="0">
                  <a:pos x="connsiteX3" y="connsiteY3"/>
                </a:cxn>
              </a:cxnLst>
              <a:rect l="l" t="t" r="r" b="b"/>
              <a:pathLst>
                <a:path w="932151" h="513347">
                  <a:moveTo>
                    <a:pt x="0" y="513347"/>
                  </a:moveTo>
                  <a:lnTo>
                    <a:pt x="932151" y="0"/>
                  </a:lnTo>
                  <a:cubicBezTo>
                    <a:pt x="799036" y="155074"/>
                    <a:pt x="633837" y="294105"/>
                    <a:pt x="548849" y="465221"/>
                  </a:cubicBezTo>
                  <a:lnTo>
                    <a:pt x="0" y="513347"/>
                  </a:lnTo>
                  <a:close/>
                </a:path>
              </a:pathLst>
            </a:custGeom>
            <a:ln w="3175">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noFill/>
              </a:endParaRPr>
            </a:p>
          </p:txBody>
        </p:sp>
      </p:grpSp>
      <p:grpSp>
        <p:nvGrpSpPr>
          <p:cNvPr id="38" name="Group 37"/>
          <p:cNvGrpSpPr/>
          <p:nvPr/>
        </p:nvGrpSpPr>
        <p:grpSpPr>
          <a:xfrm flipH="1">
            <a:off x="2357698" y="4321947"/>
            <a:ext cx="1427444" cy="376779"/>
            <a:chOff x="5170097" y="1938376"/>
            <a:chExt cx="1633619" cy="536358"/>
          </a:xfrm>
        </p:grpSpPr>
        <p:sp>
          <p:nvSpPr>
            <p:cNvPr id="39" name="Rounded Rectangle 38"/>
            <p:cNvSpPr/>
            <p:nvPr/>
          </p:nvSpPr>
          <p:spPr>
            <a:xfrm>
              <a:off x="5255729" y="1938376"/>
              <a:ext cx="1547987" cy="422848"/>
            </a:xfrm>
            <a:prstGeom prst="roundRect">
              <a:avLst/>
            </a:prstGeom>
            <a:ln w="3175">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40" name="Triangle 59"/>
            <p:cNvSpPr/>
            <p:nvPr/>
          </p:nvSpPr>
          <p:spPr>
            <a:xfrm rot="11034490">
              <a:off x="5170097" y="2342634"/>
              <a:ext cx="342529" cy="132100"/>
            </a:xfrm>
            <a:custGeom>
              <a:avLst/>
              <a:gdLst>
                <a:gd name="connsiteX0" fmla="*/ 0 w 677186"/>
                <a:gd name="connsiteY0" fmla="*/ 529389 h 529389"/>
                <a:gd name="connsiteX1" fmla="*/ 338593 w 677186"/>
                <a:gd name="connsiteY1" fmla="*/ 0 h 529389"/>
                <a:gd name="connsiteX2" fmla="*/ 677186 w 677186"/>
                <a:gd name="connsiteY2" fmla="*/ 529389 h 529389"/>
                <a:gd name="connsiteX3" fmla="*/ 0 w 677186"/>
                <a:gd name="connsiteY3" fmla="*/ 529389 h 529389"/>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548849 w 932151"/>
                <a:gd name="connsiteY2" fmla="*/ 465221 h 513347"/>
                <a:gd name="connsiteX3" fmla="*/ 0 w 932151"/>
                <a:gd name="connsiteY3" fmla="*/ 513347 h 513347"/>
              </a:gdLst>
              <a:ahLst/>
              <a:cxnLst>
                <a:cxn ang="0">
                  <a:pos x="connsiteX0" y="connsiteY0"/>
                </a:cxn>
                <a:cxn ang="0">
                  <a:pos x="connsiteX1" y="connsiteY1"/>
                </a:cxn>
                <a:cxn ang="0">
                  <a:pos x="connsiteX2" y="connsiteY2"/>
                </a:cxn>
                <a:cxn ang="0">
                  <a:pos x="connsiteX3" y="connsiteY3"/>
                </a:cxn>
              </a:cxnLst>
              <a:rect l="l" t="t" r="r" b="b"/>
              <a:pathLst>
                <a:path w="932151" h="513347">
                  <a:moveTo>
                    <a:pt x="0" y="513347"/>
                  </a:moveTo>
                  <a:lnTo>
                    <a:pt x="932151" y="0"/>
                  </a:lnTo>
                  <a:cubicBezTo>
                    <a:pt x="799036" y="155074"/>
                    <a:pt x="633837" y="294105"/>
                    <a:pt x="548849" y="465221"/>
                  </a:cubicBezTo>
                  <a:lnTo>
                    <a:pt x="0" y="513347"/>
                  </a:lnTo>
                  <a:close/>
                </a:path>
              </a:pathLst>
            </a:custGeom>
            <a:ln w="3175">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noFill/>
              </a:endParaRPr>
            </a:p>
          </p:txBody>
        </p:sp>
      </p:grpSp>
      <p:grpSp>
        <p:nvGrpSpPr>
          <p:cNvPr id="44" name="Group 43"/>
          <p:cNvGrpSpPr/>
          <p:nvPr/>
        </p:nvGrpSpPr>
        <p:grpSpPr>
          <a:xfrm>
            <a:off x="1528815" y="4808853"/>
            <a:ext cx="1627889" cy="377554"/>
            <a:chOff x="5170097" y="1938376"/>
            <a:chExt cx="1633619" cy="536358"/>
          </a:xfrm>
          <a:solidFill>
            <a:schemeClr val="accent1">
              <a:lumMod val="75000"/>
            </a:schemeClr>
          </a:solidFill>
        </p:grpSpPr>
        <p:sp>
          <p:nvSpPr>
            <p:cNvPr id="45" name="Rounded Rectangle 44"/>
            <p:cNvSpPr/>
            <p:nvPr/>
          </p:nvSpPr>
          <p:spPr>
            <a:xfrm>
              <a:off x="5255729" y="1938376"/>
              <a:ext cx="1547987" cy="422848"/>
            </a:xfrm>
            <a:prstGeom prst="roundRect">
              <a:avLst/>
            </a:prstGeom>
            <a:ln w="3175">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46" name="Triangle 59"/>
            <p:cNvSpPr/>
            <p:nvPr/>
          </p:nvSpPr>
          <p:spPr>
            <a:xfrm rot="11034490">
              <a:off x="5170097" y="2342634"/>
              <a:ext cx="342529" cy="132100"/>
            </a:xfrm>
            <a:custGeom>
              <a:avLst/>
              <a:gdLst>
                <a:gd name="connsiteX0" fmla="*/ 0 w 677186"/>
                <a:gd name="connsiteY0" fmla="*/ 529389 h 529389"/>
                <a:gd name="connsiteX1" fmla="*/ 338593 w 677186"/>
                <a:gd name="connsiteY1" fmla="*/ 0 h 529389"/>
                <a:gd name="connsiteX2" fmla="*/ 677186 w 677186"/>
                <a:gd name="connsiteY2" fmla="*/ 529389 h 529389"/>
                <a:gd name="connsiteX3" fmla="*/ 0 w 677186"/>
                <a:gd name="connsiteY3" fmla="*/ 529389 h 529389"/>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677186 w 932151"/>
                <a:gd name="connsiteY2" fmla="*/ 513347 h 513347"/>
                <a:gd name="connsiteX3" fmla="*/ 0 w 932151"/>
                <a:gd name="connsiteY3" fmla="*/ 513347 h 513347"/>
                <a:gd name="connsiteX0" fmla="*/ 0 w 932151"/>
                <a:gd name="connsiteY0" fmla="*/ 513347 h 513347"/>
                <a:gd name="connsiteX1" fmla="*/ 932151 w 932151"/>
                <a:gd name="connsiteY1" fmla="*/ 0 h 513347"/>
                <a:gd name="connsiteX2" fmla="*/ 548849 w 932151"/>
                <a:gd name="connsiteY2" fmla="*/ 465221 h 513347"/>
                <a:gd name="connsiteX3" fmla="*/ 0 w 932151"/>
                <a:gd name="connsiteY3" fmla="*/ 513347 h 513347"/>
              </a:gdLst>
              <a:ahLst/>
              <a:cxnLst>
                <a:cxn ang="0">
                  <a:pos x="connsiteX0" y="connsiteY0"/>
                </a:cxn>
                <a:cxn ang="0">
                  <a:pos x="connsiteX1" y="connsiteY1"/>
                </a:cxn>
                <a:cxn ang="0">
                  <a:pos x="connsiteX2" y="connsiteY2"/>
                </a:cxn>
                <a:cxn ang="0">
                  <a:pos x="connsiteX3" y="connsiteY3"/>
                </a:cxn>
              </a:cxnLst>
              <a:rect l="l" t="t" r="r" b="b"/>
              <a:pathLst>
                <a:path w="932151" h="513347">
                  <a:moveTo>
                    <a:pt x="0" y="513347"/>
                  </a:moveTo>
                  <a:lnTo>
                    <a:pt x="932151" y="0"/>
                  </a:lnTo>
                  <a:cubicBezTo>
                    <a:pt x="799036" y="155074"/>
                    <a:pt x="633837" y="294105"/>
                    <a:pt x="548849" y="465221"/>
                  </a:cubicBezTo>
                  <a:lnTo>
                    <a:pt x="0" y="513347"/>
                  </a:lnTo>
                  <a:close/>
                </a:path>
              </a:pathLst>
            </a:custGeom>
            <a:ln w="3175">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noFill/>
              </a:endParaRPr>
            </a:p>
          </p:txBody>
        </p:sp>
      </p:grpSp>
      <p:grpSp>
        <p:nvGrpSpPr>
          <p:cNvPr id="48" name="Group 47"/>
          <p:cNvGrpSpPr/>
          <p:nvPr/>
        </p:nvGrpSpPr>
        <p:grpSpPr>
          <a:xfrm>
            <a:off x="1156194" y="3463436"/>
            <a:ext cx="581207" cy="319974"/>
            <a:chOff x="4716354" y="2305902"/>
            <a:chExt cx="385414" cy="319974"/>
          </a:xfrm>
          <a:noFill/>
        </p:grpSpPr>
        <p:sp>
          <p:nvSpPr>
            <p:cNvPr id="49" name="Oval 48"/>
            <p:cNvSpPr/>
            <p:nvPr/>
          </p:nvSpPr>
          <p:spPr>
            <a:xfrm>
              <a:off x="4716354" y="2305902"/>
              <a:ext cx="266676" cy="262409"/>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4719620" y="2348877"/>
              <a:ext cx="382148" cy="276999"/>
            </a:xfrm>
            <a:prstGeom prst="rect">
              <a:avLst/>
            </a:prstGeom>
            <a:grpFill/>
          </p:spPr>
          <p:txBody>
            <a:bodyPr wrap="square" rtlCol="0">
              <a:spAutoFit/>
            </a:bodyPr>
            <a:lstStyle/>
            <a:p>
              <a:r>
                <a:rPr lang="en-US" sz="600" dirty="0">
                  <a:solidFill>
                    <a:sysClr val="windowText" lastClr="000000"/>
                  </a:solidFill>
                </a:rPr>
                <a:t>Parent</a:t>
              </a:r>
            </a:p>
          </p:txBody>
        </p:sp>
      </p:grpSp>
      <p:grpSp>
        <p:nvGrpSpPr>
          <p:cNvPr id="51" name="Group 50"/>
          <p:cNvGrpSpPr/>
          <p:nvPr/>
        </p:nvGrpSpPr>
        <p:grpSpPr>
          <a:xfrm>
            <a:off x="1190110" y="4864982"/>
            <a:ext cx="581207" cy="319974"/>
            <a:chOff x="4716354" y="2305902"/>
            <a:chExt cx="385414" cy="319974"/>
          </a:xfrm>
          <a:noFill/>
        </p:grpSpPr>
        <p:sp>
          <p:nvSpPr>
            <p:cNvPr id="52" name="Oval 51"/>
            <p:cNvSpPr/>
            <p:nvPr/>
          </p:nvSpPr>
          <p:spPr>
            <a:xfrm>
              <a:off x="4716354" y="2305902"/>
              <a:ext cx="266676" cy="262409"/>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4719620" y="2348877"/>
              <a:ext cx="382148" cy="276999"/>
            </a:xfrm>
            <a:prstGeom prst="rect">
              <a:avLst/>
            </a:prstGeom>
            <a:grpFill/>
          </p:spPr>
          <p:txBody>
            <a:bodyPr wrap="square" rtlCol="0">
              <a:spAutoFit/>
            </a:bodyPr>
            <a:lstStyle/>
            <a:p>
              <a:r>
                <a:rPr lang="en-US" sz="600" dirty="0">
                  <a:solidFill>
                    <a:sysClr val="windowText" lastClr="000000"/>
                  </a:solidFill>
                </a:rPr>
                <a:t>Parent</a:t>
              </a:r>
            </a:p>
          </p:txBody>
        </p:sp>
      </p:grpSp>
      <p:sp>
        <p:nvSpPr>
          <p:cNvPr id="29" name="Rectangle 28"/>
          <p:cNvSpPr/>
          <p:nvPr/>
        </p:nvSpPr>
        <p:spPr>
          <a:xfrm>
            <a:off x="4582328" y="855235"/>
            <a:ext cx="6096000" cy="3693319"/>
          </a:xfrm>
          <a:prstGeom prst="rect">
            <a:avLst/>
          </a:prstGeom>
        </p:spPr>
        <p:txBody>
          <a:bodyPr>
            <a:spAutoFit/>
          </a:bodyPr>
          <a:lstStyle/>
          <a:p>
            <a:pPr algn="just"/>
            <a:r>
              <a:rPr lang="en-US" dirty="0"/>
              <a:t>Do you feel there is enough functionality for the chat?</a:t>
            </a:r>
          </a:p>
          <a:p>
            <a:pPr algn="just"/>
            <a:r>
              <a:rPr lang="en-US" dirty="0">
                <a:solidFill>
                  <a:schemeClr val="bg2">
                    <a:lumMod val="75000"/>
                  </a:schemeClr>
                </a:solidFill>
              </a:rPr>
              <a:t>All of the students have agreed that there is enough functionality</a:t>
            </a:r>
          </a:p>
          <a:p>
            <a:pPr algn="just"/>
            <a:endParaRPr lang="en-US" dirty="0"/>
          </a:p>
          <a:p>
            <a:pPr algn="just"/>
            <a:endParaRPr lang="en-US" dirty="0"/>
          </a:p>
          <a:p>
            <a:pPr algn="just"/>
            <a:r>
              <a:rPr lang="en-US" dirty="0"/>
              <a:t>Is the information about the person you are taking to make you feel secure or do you feel there should be more information displayed? </a:t>
            </a:r>
          </a:p>
          <a:p>
            <a:pPr algn="just"/>
            <a:r>
              <a:rPr lang="en-US" dirty="0">
                <a:solidFill>
                  <a:schemeClr val="bg2">
                    <a:lumMod val="75000"/>
                  </a:schemeClr>
                </a:solidFill>
              </a:rPr>
              <a:t>Again , all students have agreed that it is secure enough , one student commented that the account should be verified.</a:t>
            </a:r>
          </a:p>
          <a:p>
            <a:br>
              <a:rPr lang="en-US" dirty="0"/>
            </a:br>
            <a:r>
              <a:rPr lang="en-US" dirty="0"/>
              <a:t> </a:t>
            </a:r>
            <a:br>
              <a:rPr lang="en-US" dirty="0"/>
            </a:br>
            <a:endParaRPr lang="en-US" dirty="0"/>
          </a:p>
        </p:txBody>
      </p:sp>
    </p:spTree>
    <p:extLst>
      <p:ext uri="{BB962C8B-B14F-4D97-AF65-F5344CB8AC3E}">
        <p14:creationId xmlns:p14="http://schemas.microsoft.com/office/powerpoint/2010/main" val="1971062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64922" y="3354114"/>
            <a:ext cx="184731" cy="369332"/>
          </a:xfrm>
          <a:prstGeom prst="rect">
            <a:avLst/>
          </a:prstGeom>
          <a:noFill/>
        </p:spPr>
        <p:txBody>
          <a:bodyPr wrap="none" rtlCol="0">
            <a:spAutoFit/>
          </a:bodyPr>
          <a:lstStyle/>
          <a:p>
            <a:endParaRPr lang="en-US" dirty="0"/>
          </a:p>
        </p:txBody>
      </p:sp>
      <p:grpSp>
        <p:nvGrpSpPr>
          <p:cNvPr id="3" name="Group 2"/>
          <p:cNvGrpSpPr/>
          <p:nvPr/>
        </p:nvGrpSpPr>
        <p:grpSpPr>
          <a:xfrm>
            <a:off x="163286" y="0"/>
            <a:ext cx="4140000" cy="7196783"/>
            <a:chOff x="3949700" y="-190500"/>
            <a:chExt cx="4140000" cy="7196783"/>
          </a:xfrm>
        </p:grpSpPr>
        <p:pic>
          <p:nvPicPr>
            <p:cNvPr id="4" name="Picture 3"/>
            <p:cNvPicPr>
              <a:picLocks noChangeAspect="1"/>
            </p:cNvPicPr>
            <p:nvPr/>
          </p:nvPicPr>
          <p:blipFill>
            <a:blip r:embed="rId3"/>
            <a:stretch>
              <a:fillRect/>
            </a:stretch>
          </p:blipFill>
          <p:spPr>
            <a:xfrm>
              <a:off x="3949700" y="-190500"/>
              <a:ext cx="4140000" cy="7196783"/>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975" t="19994" r="2534" b="29991"/>
            <a:stretch/>
          </p:blipFill>
          <p:spPr>
            <a:xfrm>
              <a:off x="4656112" y="1076515"/>
              <a:ext cx="2672773" cy="152872"/>
            </a:xfrm>
            <a:prstGeom prst="rect">
              <a:avLst/>
            </a:prstGeom>
          </p:spPr>
        </p:pic>
      </p:grpSp>
      <p:sp>
        <p:nvSpPr>
          <p:cNvPr id="6" name="Rectangle 5"/>
          <p:cNvSpPr/>
          <p:nvPr/>
        </p:nvSpPr>
        <p:spPr>
          <a:xfrm>
            <a:off x="879790" y="1412643"/>
            <a:ext cx="2664000" cy="43823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887392" y="5435913"/>
            <a:ext cx="2656398" cy="420201"/>
            <a:chOff x="4667132" y="5245413"/>
            <a:chExt cx="2656398" cy="420201"/>
          </a:xfrm>
        </p:grpSpPr>
        <p:grpSp>
          <p:nvGrpSpPr>
            <p:cNvPr id="9" name="Group 8"/>
            <p:cNvGrpSpPr/>
            <p:nvPr/>
          </p:nvGrpSpPr>
          <p:grpSpPr>
            <a:xfrm>
              <a:off x="4667132" y="5245413"/>
              <a:ext cx="2656398" cy="408478"/>
              <a:chOff x="6815262" y="4462512"/>
              <a:chExt cx="2658510" cy="408478"/>
            </a:xfrm>
          </p:grpSpPr>
          <p:sp>
            <p:nvSpPr>
              <p:cNvPr id="14" name="Rectangle 13"/>
              <p:cNvSpPr/>
              <p:nvPr/>
            </p:nvSpPr>
            <p:spPr>
              <a:xfrm>
                <a:off x="6815262" y="4463407"/>
                <a:ext cx="655086" cy="380721"/>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468393" y="4463118"/>
                <a:ext cx="664530" cy="380721"/>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8142525" y="4462514"/>
                <a:ext cx="670566" cy="380721"/>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8820283" y="4462512"/>
                <a:ext cx="653489" cy="388800"/>
              </a:xfrm>
              <a:prstGeom prst="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dirty="0"/>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26385" y="4517625"/>
                <a:ext cx="213646" cy="213646"/>
              </a:xfrm>
              <a:prstGeom prst="rect">
                <a:avLst/>
              </a:prstGeom>
            </p:spPr>
            <p:style>
              <a:lnRef idx="0">
                <a:scrgbClr r="0" g="0" b="0"/>
              </a:lnRef>
              <a:fillRef idx="1003">
                <a:schemeClr val="lt1"/>
              </a:fillRef>
              <a:effectRef idx="0">
                <a:scrgbClr r="0" g="0" b="0"/>
              </a:effectRef>
              <a:fontRef idx="major"/>
            </p:style>
          </p:pic>
          <p:sp>
            <p:nvSpPr>
              <p:cNvPr id="19" name="TextBox 18"/>
              <p:cNvSpPr txBox="1"/>
              <p:nvPr/>
            </p:nvSpPr>
            <p:spPr>
              <a:xfrm>
                <a:off x="6913439" y="4686324"/>
                <a:ext cx="458732" cy="184666"/>
              </a:xfrm>
              <a:prstGeom prst="rect">
                <a:avLst/>
              </a:prstGeom>
              <a:noFill/>
            </p:spPr>
            <p:style>
              <a:lnRef idx="0">
                <a:scrgbClr r="0" g="0" b="0"/>
              </a:lnRef>
              <a:fillRef idx="1003">
                <a:schemeClr val="lt1"/>
              </a:fillRef>
              <a:effectRef idx="0">
                <a:scrgbClr r="0" g="0" b="0"/>
              </a:effectRef>
              <a:fontRef idx="major"/>
            </p:style>
            <p:txBody>
              <a:bodyPr wrap="square" rtlCol="0">
                <a:spAutoFit/>
              </a:bodyPr>
              <a:lstStyle/>
              <a:p>
                <a:r>
                  <a:rPr lang="en-US" sz="600" dirty="0"/>
                  <a:t>PROFILE</a:t>
                </a:r>
                <a:endParaRPr lang="en-US" sz="500" dirty="0"/>
              </a:p>
            </p:txBody>
          </p:sp>
          <p:pic>
            <p:nvPicPr>
              <p:cNvPr id="20" name="Picture 1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90401" y="4530226"/>
                <a:ext cx="188235" cy="188235"/>
              </a:xfrm>
              <a:prstGeom prst="rect">
                <a:avLst/>
              </a:prstGeom>
            </p:spPr>
            <p:style>
              <a:lnRef idx="0">
                <a:scrgbClr r="0" g="0" b="0"/>
              </a:lnRef>
              <a:fillRef idx="1003">
                <a:schemeClr val="lt1"/>
              </a:fillRef>
              <a:effectRef idx="0">
                <a:scrgbClr r="0" g="0" b="0"/>
              </a:effectRef>
              <a:fontRef idx="major"/>
            </p:style>
          </p:pic>
          <p:sp>
            <p:nvSpPr>
              <p:cNvPr id="21" name="TextBox 20"/>
              <p:cNvSpPr txBox="1"/>
              <p:nvPr/>
            </p:nvSpPr>
            <p:spPr>
              <a:xfrm>
                <a:off x="8993698" y="4678509"/>
                <a:ext cx="467787" cy="184666"/>
              </a:xfrm>
              <a:prstGeom prst="rect">
                <a:avLst/>
              </a:prstGeom>
              <a:noFill/>
            </p:spPr>
            <p:style>
              <a:lnRef idx="0">
                <a:scrgbClr r="0" g="0" b="0"/>
              </a:lnRef>
              <a:fillRef idx="1003">
                <a:schemeClr val="lt1"/>
              </a:fillRef>
              <a:effectRef idx="0">
                <a:scrgbClr r="0" g="0" b="0"/>
              </a:effectRef>
              <a:fontRef idx="major"/>
            </p:style>
            <p:txBody>
              <a:bodyPr wrap="square" rtlCol="0">
                <a:spAutoFit/>
              </a:bodyPr>
              <a:lstStyle/>
              <a:p>
                <a:r>
                  <a:rPr lang="en-US" sz="600" dirty="0"/>
                  <a:t>MORE</a:t>
                </a:r>
                <a:endParaRPr lang="en-US" sz="500" dirty="0"/>
              </a:p>
            </p:txBody>
          </p:sp>
        </p:gr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83638" y="5308012"/>
              <a:ext cx="149043" cy="174895"/>
            </a:xfrm>
            <a:prstGeom prst="rect">
              <a:avLst/>
            </a:prstGeom>
          </p:spPr>
          <p:style>
            <a:lnRef idx="0">
              <a:scrgbClr r="0" g="0" b="0"/>
            </a:lnRef>
            <a:fillRef idx="1003">
              <a:schemeClr val="lt1"/>
            </a:fillRef>
            <a:effectRef idx="0">
              <a:scrgbClr r="0" g="0" b="0"/>
            </a:effectRef>
            <a:fontRef idx="major"/>
          </p:style>
        </p:pic>
        <p:sp>
          <p:nvSpPr>
            <p:cNvPr id="11" name="TextBox 10"/>
            <p:cNvSpPr txBox="1"/>
            <p:nvPr/>
          </p:nvSpPr>
          <p:spPr>
            <a:xfrm>
              <a:off x="5948532" y="5480948"/>
              <a:ext cx="846992" cy="184666"/>
            </a:xfrm>
            <a:prstGeom prst="rect">
              <a:avLst/>
            </a:prstGeom>
            <a:noFill/>
          </p:spPr>
          <p:style>
            <a:lnRef idx="0">
              <a:scrgbClr r="0" g="0" b="0"/>
            </a:lnRef>
            <a:fillRef idx="1003">
              <a:schemeClr val="lt1"/>
            </a:fillRef>
            <a:effectRef idx="0">
              <a:scrgbClr r="0" g="0" b="0"/>
            </a:effectRef>
            <a:fontRef idx="major"/>
          </p:style>
          <p:txBody>
            <a:bodyPr wrap="square" rtlCol="0">
              <a:spAutoFit/>
            </a:bodyPr>
            <a:lstStyle/>
            <a:p>
              <a:r>
                <a:rPr lang="en-US" sz="600"/>
                <a:t>MESSAGE PARENT </a:t>
              </a:r>
              <a:endParaRPr lang="en-US" sz="500" dirty="0"/>
            </a:p>
          </p:txBody>
        </p:sp>
        <p:sp>
          <p:nvSpPr>
            <p:cNvPr id="12" name="TextBox 11"/>
            <p:cNvSpPr txBox="1"/>
            <p:nvPr/>
          </p:nvSpPr>
          <p:spPr>
            <a:xfrm>
              <a:off x="5313961" y="5461410"/>
              <a:ext cx="732232" cy="184666"/>
            </a:xfrm>
            <a:prstGeom prst="rect">
              <a:avLst/>
            </a:prstGeom>
            <a:noFill/>
          </p:spPr>
          <p:style>
            <a:lnRef idx="0">
              <a:scrgbClr r="0" g="0" b="0"/>
            </a:lnRef>
            <a:fillRef idx="1003">
              <a:schemeClr val="lt1"/>
            </a:fillRef>
            <a:effectRef idx="0">
              <a:scrgbClr r="0" g="0" b="0"/>
            </a:effectRef>
            <a:fontRef idx="major"/>
          </p:style>
          <p:txBody>
            <a:bodyPr wrap="square" rtlCol="0">
              <a:spAutoFit/>
            </a:bodyPr>
            <a:lstStyle/>
            <a:p>
              <a:r>
                <a:rPr lang="en-US" sz="600" dirty="0"/>
                <a:t>ACCEPT A JOB</a:t>
              </a:r>
              <a:endParaRPr lang="en-US" sz="500" dirty="0"/>
            </a:p>
          </p:txBody>
        </p:sp>
        <p:pic>
          <p:nvPicPr>
            <p:cNvPr id="13" name="Picture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577789" y="5300526"/>
              <a:ext cx="166386" cy="182381"/>
            </a:xfrm>
            <a:prstGeom prst="rect">
              <a:avLst/>
            </a:prstGeom>
          </p:spPr>
          <p:style>
            <a:lnRef idx="0">
              <a:scrgbClr r="0" g="0" b="0"/>
            </a:lnRef>
            <a:fillRef idx="1003">
              <a:schemeClr val="lt1"/>
            </a:fillRef>
            <a:effectRef idx="0">
              <a:scrgbClr r="0" g="0" b="0"/>
            </a:effectRef>
            <a:fontRef idx="major"/>
          </p:style>
        </p:pic>
      </p:grpSp>
      <p:sp>
        <p:nvSpPr>
          <p:cNvPr id="22" name="Rectangle 21"/>
          <p:cNvSpPr/>
          <p:nvPr/>
        </p:nvSpPr>
        <p:spPr>
          <a:xfrm>
            <a:off x="887462" y="1419653"/>
            <a:ext cx="2662623" cy="302250"/>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r>
              <a:rPr lang="en-US" sz="1400" dirty="0">
                <a:solidFill>
                  <a:sysClr val="windowText" lastClr="000000"/>
                </a:solidFill>
              </a:rPr>
              <a:t>Feedback</a:t>
            </a:r>
          </a:p>
        </p:txBody>
      </p:sp>
      <p:grpSp>
        <p:nvGrpSpPr>
          <p:cNvPr id="23" name="Group 22"/>
          <p:cNvGrpSpPr/>
          <p:nvPr/>
        </p:nvGrpSpPr>
        <p:grpSpPr>
          <a:xfrm>
            <a:off x="836251" y="1833271"/>
            <a:ext cx="2716412" cy="3481040"/>
            <a:chOff x="4591250" y="1352123"/>
            <a:chExt cx="2716412" cy="3746717"/>
          </a:xfrm>
          <a:noFill/>
        </p:grpSpPr>
        <p:sp>
          <p:nvSpPr>
            <p:cNvPr id="24" name="Rectangle 23"/>
            <p:cNvSpPr/>
            <p:nvPr/>
          </p:nvSpPr>
          <p:spPr>
            <a:xfrm>
              <a:off x="4637660" y="2111559"/>
              <a:ext cx="2669645" cy="298728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4636166" y="1352123"/>
              <a:ext cx="2662623" cy="349865"/>
            </a:xfrm>
            <a:prstGeom prst="rect">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ln w="28575">
                    <a:noFill/>
                  </a:ln>
                  <a:solidFill>
                    <a:schemeClr val="tx1"/>
                  </a:solidFill>
                </a:rPr>
                <a:t>Your last session</a:t>
              </a:r>
            </a:p>
            <a:p>
              <a:pPr algn="ctr"/>
              <a:r>
                <a:rPr lang="en-US" sz="1000" dirty="0">
                  <a:ln w="28575">
                    <a:noFill/>
                  </a:ln>
                  <a:solidFill>
                    <a:schemeClr val="tx1"/>
                  </a:solidFill>
                </a:rPr>
                <a:t>Friday 10, 2017 18:00</a:t>
              </a:r>
            </a:p>
          </p:txBody>
        </p:sp>
        <p:sp>
          <p:nvSpPr>
            <p:cNvPr id="26" name="Rectangle 25"/>
            <p:cNvSpPr/>
            <p:nvPr/>
          </p:nvSpPr>
          <p:spPr>
            <a:xfrm>
              <a:off x="4645038" y="2531859"/>
              <a:ext cx="2662624" cy="309132"/>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ln w="28575">
                  <a:solidFill>
                    <a:schemeClr val="tx1"/>
                  </a:solidFill>
                </a:ln>
              </a:endParaRPr>
            </a:p>
          </p:txBody>
        </p:sp>
        <p:sp>
          <p:nvSpPr>
            <p:cNvPr id="27" name="Rectangle 26"/>
            <p:cNvSpPr/>
            <p:nvPr/>
          </p:nvSpPr>
          <p:spPr>
            <a:xfrm>
              <a:off x="4642840" y="3326020"/>
              <a:ext cx="2662623" cy="841377"/>
            </a:xfrm>
            <a:prstGeom prst="rect">
              <a:avLst/>
            </a:prstGeom>
            <a:ln/>
          </p:spPr>
          <p:style>
            <a:lnRef idx="2">
              <a:schemeClr val="accent1"/>
            </a:lnRef>
            <a:fillRef idx="1003">
              <a:schemeClr val="lt1"/>
            </a:fillRef>
            <a:effectRef idx="0">
              <a:schemeClr val="accent1"/>
            </a:effectRef>
            <a:fontRef idx="minor">
              <a:schemeClr val="dk1"/>
            </a:fontRef>
          </p:style>
          <p:txBody>
            <a:bodyPr rtlCol="0" anchor="ctr"/>
            <a:lstStyle/>
            <a:p>
              <a:pPr algn="ctr"/>
              <a:endParaRPr lang="en-US">
                <a:ln w="28575">
                  <a:solidFill>
                    <a:schemeClr val="tx1"/>
                  </a:solidFill>
                </a:ln>
              </a:endParaRPr>
            </a:p>
          </p:txBody>
        </p:sp>
        <p:sp>
          <p:nvSpPr>
            <p:cNvPr id="28" name="TextBox 27"/>
            <p:cNvSpPr txBox="1"/>
            <p:nvPr/>
          </p:nvSpPr>
          <p:spPr>
            <a:xfrm>
              <a:off x="4591250" y="2564987"/>
              <a:ext cx="2071507" cy="248449"/>
            </a:xfrm>
            <a:prstGeom prst="rect">
              <a:avLst/>
            </a:prstGeom>
            <a:grpFill/>
            <a:effectLst>
              <a:glow rad="127000">
                <a:schemeClr val="accent1"/>
              </a:glow>
            </a:effectLst>
          </p:spPr>
          <p:txBody>
            <a:bodyPr wrap="square" rtlCol="0">
              <a:spAutoFit/>
            </a:bodyPr>
            <a:lstStyle/>
            <a:p>
              <a:r>
                <a:rPr lang="en-US" sz="900" dirty="0">
                  <a:solidFill>
                    <a:schemeClr val="tx1">
                      <a:alpha val="43000"/>
                    </a:schemeClr>
                  </a:solidFill>
                </a:rPr>
                <a:t>Student Name:</a:t>
              </a:r>
            </a:p>
          </p:txBody>
        </p:sp>
        <p:sp>
          <p:nvSpPr>
            <p:cNvPr id="29" name="TextBox 28"/>
            <p:cNvSpPr txBox="1"/>
            <p:nvPr/>
          </p:nvSpPr>
          <p:spPr>
            <a:xfrm>
              <a:off x="4599780" y="3352048"/>
              <a:ext cx="2229538" cy="222932"/>
            </a:xfrm>
            <a:prstGeom prst="rect">
              <a:avLst/>
            </a:prstGeom>
            <a:grpFill/>
            <a:ln>
              <a:noFill/>
            </a:ln>
            <a:effectLst>
              <a:glow rad="127000">
                <a:schemeClr val="accent1"/>
              </a:glow>
            </a:effectLst>
          </p:spPr>
          <p:txBody>
            <a:bodyPr wrap="square" rtlCol="0">
              <a:spAutoFit/>
            </a:bodyPr>
            <a:lstStyle/>
            <a:p>
              <a:r>
                <a:rPr lang="en-US" sz="900" dirty="0">
                  <a:solidFill>
                    <a:schemeClr val="tx1">
                      <a:alpha val="43000"/>
                    </a:schemeClr>
                  </a:solidFill>
                </a:rPr>
                <a:t>Leave a comment</a:t>
              </a:r>
            </a:p>
          </p:txBody>
        </p:sp>
        <p:grpSp>
          <p:nvGrpSpPr>
            <p:cNvPr id="30" name="Group 29"/>
            <p:cNvGrpSpPr/>
            <p:nvPr/>
          </p:nvGrpSpPr>
          <p:grpSpPr>
            <a:xfrm>
              <a:off x="5287609" y="4701692"/>
              <a:ext cx="1385023" cy="225631"/>
              <a:chOff x="5303218" y="3641846"/>
              <a:chExt cx="1385023" cy="225631"/>
            </a:xfrm>
            <a:grpFill/>
          </p:grpSpPr>
          <p:sp>
            <p:nvSpPr>
              <p:cNvPr id="32" name="Rounded Rectangle 31"/>
              <p:cNvSpPr/>
              <p:nvPr/>
            </p:nvSpPr>
            <p:spPr>
              <a:xfrm>
                <a:off x="5303218" y="3641846"/>
                <a:ext cx="1385023" cy="225631"/>
              </a:xfrm>
              <a:prstGeom prst="roundRect">
                <a:avLst/>
              </a:prstGeom>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5788891" y="3666564"/>
                <a:ext cx="524430" cy="193208"/>
              </a:xfrm>
              <a:prstGeom prst="rect">
                <a:avLst/>
              </a:prstGeom>
              <a:grpFill/>
              <a:effectLst>
                <a:glow rad="127000">
                  <a:schemeClr val="accent1"/>
                </a:glow>
              </a:effectLst>
            </p:spPr>
            <p:txBody>
              <a:bodyPr wrap="square" rtlCol="0">
                <a:spAutoFit/>
              </a:bodyPr>
              <a:lstStyle/>
              <a:p>
                <a:r>
                  <a:rPr lang="en-US" sz="700" b="1" dirty="0">
                    <a:solidFill>
                      <a:schemeClr val="tx1">
                        <a:alpha val="80000"/>
                      </a:schemeClr>
                    </a:solidFill>
                  </a:rPr>
                  <a:t>Submit</a:t>
                </a:r>
              </a:p>
            </p:txBody>
          </p:sp>
        </p:grpSp>
        <p:sp>
          <p:nvSpPr>
            <p:cNvPr id="31" name="Oval 30"/>
            <p:cNvSpPr/>
            <p:nvPr/>
          </p:nvSpPr>
          <p:spPr>
            <a:xfrm>
              <a:off x="6672632" y="1889284"/>
              <a:ext cx="156686" cy="158555"/>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American Typewriter" charset="0"/>
                  <a:ea typeface="American Typewriter" charset="0"/>
                  <a:cs typeface="American Typewriter" charset="0"/>
                </a:rPr>
                <a:t>i</a:t>
              </a:r>
              <a:endParaRPr lang="en-US" dirty="0">
                <a:latin typeface="American Typewriter" charset="0"/>
                <a:ea typeface="American Typewriter" charset="0"/>
                <a:cs typeface="American Typewriter" charset="0"/>
              </a:endParaRPr>
            </a:p>
          </p:txBody>
        </p:sp>
      </p:grpSp>
      <p:sp>
        <p:nvSpPr>
          <p:cNvPr id="34" name="Rectangle 33"/>
          <p:cNvSpPr/>
          <p:nvPr/>
        </p:nvSpPr>
        <p:spPr>
          <a:xfrm>
            <a:off x="887840" y="3301680"/>
            <a:ext cx="2662624" cy="287212"/>
          </a:xfrm>
          <a:prstGeom prst="rect">
            <a:avLst/>
          </a:prstGeom>
          <a:ln w="12700">
            <a:solidFill>
              <a:schemeClr val="accent1"/>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dirty="0">
              <a:ln w="28575">
                <a:solidFill>
                  <a:schemeClr val="tx1"/>
                </a:solidFill>
              </a:ln>
            </a:endParaRPr>
          </a:p>
        </p:txBody>
      </p:sp>
      <p:grpSp>
        <p:nvGrpSpPr>
          <p:cNvPr id="35" name="Group 34"/>
          <p:cNvGrpSpPr/>
          <p:nvPr/>
        </p:nvGrpSpPr>
        <p:grpSpPr>
          <a:xfrm>
            <a:off x="2018283" y="2562032"/>
            <a:ext cx="539463" cy="341141"/>
            <a:chOff x="4706526" y="2305902"/>
            <a:chExt cx="382148" cy="262409"/>
          </a:xfrm>
          <a:noFill/>
        </p:grpSpPr>
        <p:sp>
          <p:nvSpPr>
            <p:cNvPr id="36" name="Oval 35"/>
            <p:cNvSpPr/>
            <p:nvPr/>
          </p:nvSpPr>
          <p:spPr>
            <a:xfrm>
              <a:off x="4716354" y="2305902"/>
              <a:ext cx="266676" cy="262409"/>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4706526" y="2368328"/>
              <a:ext cx="382148" cy="136023"/>
            </a:xfrm>
            <a:prstGeom prst="rect">
              <a:avLst/>
            </a:prstGeom>
            <a:grpFill/>
          </p:spPr>
          <p:txBody>
            <a:bodyPr wrap="square" rtlCol="0">
              <a:spAutoFit/>
            </a:bodyPr>
            <a:lstStyle/>
            <a:p>
              <a:r>
                <a:rPr lang="en-US" sz="600" dirty="0">
                  <a:solidFill>
                    <a:sysClr val="windowText" lastClr="000000"/>
                  </a:solidFill>
                </a:rPr>
                <a:t>Picture</a:t>
              </a:r>
            </a:p>
          </p:txBody>
        </p:sp>
      </p:grpSp>
      <p:sp>
        <p:nvSpPr>
          <p:cNvPr id="38" name="TextBox 37"/>
          <p:cNvSpPr txBox="1"/>
          <p:nvPr/>
        </p:nvSpPr>
        <p:spPr>
          <a:xfrm>
            <a:off x="839051" y="3327252"/>
            <a:ext cx="2071507" cy="230832"/>
          </a:xfrm>
          <a:prstGeom prst="rect">
            <a:avLst/>
          </a:prstGeom>
          <a:noFill/>
          <a:effectLst>
            <a:glow rad="127000">
              <a:schemeClr val="accent1"/>
            </a:glow>
          </a:effectLst>
        </p:spPr>
        <p:txBody>
          <a:bodyPr wrap="square" rtlCol="0">
            <a:spAutoFit/>
          </a:bodyPr>
          <a:lstStyle/>
          <a:p>
            <a:r>
              <a:rPr lang="en-US" sz="900" dirty="0">
                <a:solidFill>
                  <a:schemeClr val="tx1">
                    <a:alpha val="43000"/>
                  </a:schemeClr>
                </a:solidFill>
              </a:rPr>
              <a:t>Payment Received</a:t>
            </a:r>
          </a:p>
        </p:txBody>
      </p:sp>
      <p:grpSp>
        <p:nvGrpSpPr>
          <p:cNvPr id="39" name="Group 38"/>
          <p:cNvGrpSpPr/>
          <p:nvPr/>
        </p:nvGrpSpPr>
        <p:grpSpPr>
          <a:xfrm>
            <a:off x="1477335" y="4540710"/>
            <a:ext cx="1462235" cy="293586"/>
            <a:chOff x="5126069" y="3535936"/>
            <a:chExt cx="1226492" cy="216376"/>
          </a:xfrm>
        </p:grpSpPr>
        <p:pic>
          <p:nvPicPr>
            <p:cNvPr id="40" name="Picture 39"/>
            <p:cNvPicPr>
              <a:picLocks noChangeAspect="1"/>
            </p:cNvPicPr>
            <p:nvPr/>
          </p:nvPicPr>
          <p:blipFill>
            <a:blip r:embed="rId9">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5126069" y="3541354"/>
              <a:ext cx="210958" cy="210958"/>
            </a:xfrm>
            <a:prstGeom prst="rect">
              <a:avLst/>
            </a:prstGeom>
          </p:spPr>
          <p:style>
            <a:lnRef idx="0">
              <a:scrgbClr r="0" g="0" b="0"/>
            </a:lnRef>
            <a:fillRef idx="1003">
              <a:schemeClr val="lt1"/>
            </a:fillRef>
            <a:effectRef idx="0">
              <a:scrgbClr r="0" g="0" b="0"/>
            </a:effectRef>
            <a:fontRef idx="major"/>
          </p:style>
        </p:pic>
        <p:pic>
          <p:nvPicPr>
            <p:cNvPr id="41" name="Picture 40"/>
            <p:cNvPicPr>
              <a:picLocks noChangeAspect="1"/>
            </p:cNvPicPr>
            <p:nvPr/>
          </p:nvPicPr>
          <p:blipFill>
            <a:blip r:embed="rId9">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5377766" y="3541354"/>
              <a:ext cx="210958" cy="210958"/>
            </a:xfrm>
            <a:prstGeom prst="rect">
              <a:avLst/>
            </a:prstGeom>
          </p:spPr>
          <p:style>
            <a:lnRef idx="0">
              <a:scrgbClr r="0" g="0" b="0"/>
            </a:lnRef>
            <a:fillRef idx="1003">
              <a:schemeClr val="lt1"/>
            </a:fillRef>
            <a:effectRef idx="0">
              <a:scrgbClr r="0" g="0" b="0"/>
            </a:effectRef>
            <a:fontRef idx="major"/>
          </p:style>
        </p:pic>
        <p:pic>
          <p:nvPicPr>
            <p:cNvPr id="42" name="Picture 41"/>
            <p:cNvPicPr>
              <a:picLocks noChangeAspect="1"/>
            </p:cNvPicPr>
            <p:nvPr/>
          </p:nvPicPr>
          <p:blipFill>
            <a:blip r:embed="rId9">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5633617" y="3541354"/>
              <a:ext cx="210958" cy="210958"/>
            </a:xfrm>
            <a:prstGeom prst="rect">
              <a:avLst/>
            </a:prstGeom>
          </p:spPr>
          <p:style>
            <a:lnRef idx="0">
              <a:scrgbClr r="0" g="0" b="0"/>
            </a:lnRef>
            <a:fillRef idx="1003">
              <a:schemeClr val="lt1"/>
            </a:fillRef>
            <a:effectRef idx="0">
              <a:scrgbClr r="0" g="0" b="0"/>
            </a:effectRef>
            <a:fontRef idx="major"/>
          </p:style>
        </p:pic>
        <p:pic>
          <p:nvPicPr>
            <p:cNvPr id="43" name="Picture 42"/>
            <p:cNvPicPr>
              <a:picLocks noChangeAspect="1"/>
            </p:cNvPicPr>
            <p:nvPr/>
          </p:nvPicPr>
          <p:blipFill>
            <a:blip r:embed="rId9">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5893034" y="3535936"/>
              <a:ext cx="210958" cy="210958"/>
            </a:xfrm>
            <a:prstGeom prst="rect">
              <a:avLst/>
            </a:prstGeom>
          </p:spPr>
          <p:style>
            <a:lnRef idx="0">
              <a:scrgbClr r="0" g="0" b="0"/>
            </a:lnRef>
            <a:fillRef idx="1003">
              <a:schemeClr val="lt1"/>
            </a:fillRef>
            <a:effectRef idx="0">
              <a:scrgbClr r="0" g="0" b="0"/>
            </a:effectRef>
            <a:fontRef idx="major"/>
          </p:style>
        </p:pic>
        <p:pic>
          <p:nvPicPr>
            <p:cNvPr id="44" name="Picture 43"/>
            <p:cNvPicPr>
              <a:picLocks noChangeAspect="1"/>
            </p:cNvPicPr>
            <p:nvPr/>
          </p:nvPicPr>
          <p:blipFill>
            <a:blip r:embed="rId9">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6141603" y="3537493"/>
              <a:ext cx="210958" cy="210958"/>
            </a:xfrm>
            <a:prstGeom prst="rect">
              <a:avLst/>
            </a:prstGeom>
          </p:spPr>
          <p:style>
            <a:lnRef idx="0">
              <a:scrgbClr r="0" g="0" b="0"/>
            </a:lnRef>
            <a:fillRef idx="1003">
              <a:schemeClr val="lt1"/>
            </a:fillRef>
            <a:effectRef idx="0">
              <a:scrgbClr r="0" g="0" b="0"/>
            </a:effectRef>
            <a:fontRef idx="major"/>
          </p:style>
        </p:pic>
      </p:grpSp>
      <p:sp>
        <p:nvSpPr>
          <p:cNvPr id="45" name="Rectangle 44">
            <a:hlinkClick r:id="rId10" action="ppaction://hlinksldjump" highlightClick="1"/>
          </p:cNvPr>
          <p:cNvSpPr/>
          <p:nvPr/>
        </p:nvSpPr>
        <p:spPr>
          <a:xfrm>
            <a:off x="851674" y="5430279"/>
            <a:ext cx="675231" cy="3647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hlinkClick r:id="rId11" action="ppaction://hlinksldjump" highlightClick="1"/>
          </p:cNvPr>
          <p:cNvSpPr/>
          <p:nvPr/>
        </p:nvSpPr>
        <p:spPr>
          <a:xfrm>
            <a:off x="2963599" y="1383501"/>
            <a:ext cx="1140163" cy="341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248883" y="609355"/>
            <a:ext cx="6096000" cy="1754326"/>
          </a:xfrm>
          <a:prstGeom prst="rect">
            <a:avLst/>
          </a:prstGeom>
        </p:spPr>
        <p:txBody>
          <a:bodyPr>
            <a:spAutoFit/>
          </a:bodyPr>
          <a:lstStyle/>
          <a:p>
            <a:r>
              <a:rPr lang="en-US" dirty="0"/>
              <a:t>Do you feel that there is enough information displayed about your feedback as a Tutor?</a:t>
            </a:r>
          </a:p>
          <a:p>
            <a:endParaRPr lang="en-US" dirty="0"/>
          </a:p>
          <a:p>
            <a:br>
              <a:rPr lang="en-US" dirty="0"/>
            </a:br>
            <a:r>
              <a:rPr lang="en-US" dirty="0"/>
              <a:t> </a:t>
            </a:r>
            <a:br>
              <a:rPr lang="en-US" dirty="0"/>
            </a:br>
            <a:endParaRPr lang="en-US" dirty="0"/>
          </a:p>
        </p:txBody>
      </p:sp>
      <p:graphicFrame>
        <p:nvGraphicFramePr>
          <p:cNvPr id="48" name="Chart 47">
            <a:extLst>
              <a:ext uri="{FF2B5EF4-FFF2-40B4-BE49-F238E27FC236}">
                <a16:creationId xmlns:a16="http://schemas.microsoft.com/office/drawing/2014/main" id="{18D97672-53B4-4A00-BA77-AC4C12B4F2EB}"/>
              </a:ext>
            </a:extLst>
          </p:cNvPr>
          <p:cNvGraphicFramePr/>
          <p:nvPr>
            <p:extLst>
              <p:ext uri="{D42A27DB-BD31-4B8C-83A1-F6EECF244321}">
                <p14:modId xmlns:p14="http://schemas.microsoft.com/office/powerpoint/2010/main" val="1050478125"/>
              </p:ext>
            </p:extLst>
          </p:nvPr>
        </p:nvGraphicFramePr>
        <p:xfrm>
          <a:off x="4317160" y="1899788"/>
          <a:ext cx="6248509" cy="3583190"/>
        </p:xfrm>
        <a:graphic>
          <a:graphicData uri="http://schemas.openxmlformats.org/drawingml/2006/chart">
            <c:chart xmlns:c="http://schemas.openxmlformats.org/drawingml/2006/chart" xmlns:r="http://schemas.openxmlformats.org/officeDocument/2006/relationships" r:id="rId12"/>
          </a:graphicData>
        </a:graphic>
      </p:graphicFrame>
    </p:spTree>
    <p:extLst>
      <p:ext uri="{BB962C8B-B14F-4D97-AF65-F5344CB8AC3E}">
        <p14:creationId xmlns:p14="http://schemas.microsoft.com/office/powerpoint/2010/main" val="981747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748823" y="-145437"/>
            <a:ext cx="4140000" cy="7196783"/>
          </a:xfrm>
          <a:prstGeom prst="rect">
            <a:avLst/>
          </a:prstGeom>
        </p:spPr>
      </p:pic>
      <p:pic>
        <p:nvPicPr>
          <p:cNvPr id="47" name="Picture 4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9365" y="2316209"/>
            <a:ext cx="2346196" cy="2112355"/>
          </a:xfrm>
          <a:prstGeom prst="rect">
            <a:avLst/>
          </a:prstGeom>
        </p:spPr>
      </p:pic>
      <p:pic>
        <p:nvPicPr>
          <p:cNvPr id="52" name="Picture 5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6307" y="2919952"/>
            <a:ext cx="2078560" cy="1066004"/>
          </a:xfrm>
          <a:prstGeom prst="rect">
            <a:avLst/>
          </a:prstGeom>
        </p:spPr>
      </p:pic>
      <p:pic>
        <p:nvPicPr>
          <p:cNvPr id="63" name="Picture 62"/>
          <p:cNvPicPr>
            <a:picLocks noChangeAspect="1"/>
          </p:cNvPicPr>
          <p:nvPr/>
        </p:nvPicPr>
        <p:blipFill>
          <a:blip r:embed="rId3"/>
          <a:stretch>
            <a:fillRect/>
          </a:stretch>
        </p:blipFill>
        <p:spPr>
          <a:xfrm>
            <a:off x="4271475" y="-130399"/>
            <a:ext cx="4434436" cy="7196783"/>
          </a:xfrm>
          <a:prstGeom prst="rect">
            <a:avLst/>
          </a:prstGeom>
        </p:spPr>
      </p:pic>
      <p:pic>
        <p:nvPicPr>
          <p:cNvPr id="81" name="Picture 80"/>
          <p:cNvPicPr>
            <a:picLocks noChangeAspect="1"/>
          </p:cNvPicPr>
          <p:nvPr/>
        </p:nvPicPr>
        <p:blipFill>
          <a:blip r:embed="rId3"/>
          <a:stretch>
            <a:fillRect/>
          </a:stretch>
        </p:blipFill>
        <p:spPr>
          <a:xfrm>
            <a:off x="8287807" y="-113581"/>
            <a:ext cx="4140000" cy="7196783"/>
          </a:xfrm>
          <a:prstGeom prst="rect">
            <a:avLst/>
          </a:prstGeom>
        </p:spPr>
      </p:pic>
      <p:pic>
        <p:nvPicPr>
          <p:cNvPr id="89" name="Picture 8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12519" y="2495712"/>
            <a:ext cx="2294865" cy="1623197"/>
          </a:xfrm>
          <a:prstGeom prst="rect">
            <a:avLst/>
          </a:prstGeom>
        </p:spPr>
      </p:pic>
      <p:sp>
        <p:nvSpPr>
          <p:cNvPr id="2" name="TextBox 1">
            <a:extLst>
              <a:ext uri="{FF2B5EF4-FFF2-40B4-BE49-F238E27FC236}">
                <a16:creationId xmlns:a16="http://schemas.microsoft.com/office/drawing/2014/main" id="{F30748D3-494D-4F30-99C5-83B9289463E3}"/>
              </a:ext>
            </a:extLst>
          </p:cNvPr>
          <p:cNvSpPr txBox="1"/>
          <p:nvPr/>
        </p:nvSpPr>
        <p:spPr>
          <a:xfrm>
            <a:off x="1392702" y="295420"/>
            <a:ext cx="1012874" cy="461665"/>
          </a:xfrm>
          <a:prstGeom prst="rect">
            <a:avLst/>
          </a:prstGeom>
          <a:noFill/>
        </p:spPr>
        <p:txBody>
          <a:bodyPr wrap="square" rtlCol="0">
            <a:spAutoFit/>
          </a:bodyPr>
          <a:lstStyle/>
          <a:p>
            <a:r>
              <a:rPr lang="en-GB" sz="2400" b="1" dirty="0">
                <a:solidFill>
                  <a:srgbClr val="FF0000"/>
                </a:solidFill>
              </a:rPr>
              <a:t>Logo 1</a:t>
            </a:r>
          </a:p>
        </p:txBody>
      </p:sp>
      <p:sp>
        <p:nvSpPr>
          <p:cNvPr id="9" name="TextBox 8">
            <a:extLst>
              <a:ext uri="{FF2B5EF4-FFF2-40B4-BE49-F238E27FC236}">
                <a16:creationId xmlns:a16="http://schemas.microsoft.com/office/drawing/2014/main" id="{727AAF31-BB9D-4ACC-B9C0-3C79586DFF19}"/>
              </a:ext>
            </a:extLst>
          </p:cNvPr>
          <p:cNvSpPr txBox="1"/>
          <p:nvPr/>
        </p:nvSpPr>
        <p:spPr>
          <a:xfrm>
            <a:off x="4969281" y="273259"/>
            <a:ext cx="1012874" cy="461665"/>
          </a:xfrm>
          <a:prstGeom prst="rect">
            <a:avLst/>
          </a:prstGeom>
          <a:noFill/>
        </p:spPr>
        <p:txBody>
          <a:bodyPr wrap="square" rtlCol="0">
            <a:spAutoFit/>
          </a:bodyPr>
          <a:lstStyle/>
          <a:p>
            <a:r>
              <a:rPr lang="en-GB" sz="2400" b="1" dirty="0">
                <a:solidFill>
                  <a:srgbClr val="FF0000"/>
                </a:solidFill>
              </a:rPr>
              <a:t>Logo 2</a:t>
            </a:r>
          </a:p>
        </p:txBody>
      </p:sp>
      <p:sp>
        <p:nvSpPr>
          <p:cNvPr id="10" name="TextBox 9">
            <a:extLst>
              <a:ext uri="{FF2B5EF4-FFF2-40B4-BE49-F238E27FC236}">
                <a16:creationId xmlns:a16="http://schemas.microsoft.com/office/drawing/2014/main" id="{73ABA7EB-6365-492F-94BE-6F32786F435E}"/>
              </a:ext>
            </a:extLst>
          </p:cNvPr>
          <p:cNvSpPr txBox="1"/>
          <p:nvPr/>
        </p:nvSpPr>
        <p:spPr>
          <a:xfrm>
            <a:off x="8961427" y="321205"/>
            <a:ext cx="1012874" cy="461665"/>
          </a:xfrm>
          <a:prstGeom prst="rect">
            <a:avLst/>
          </a:prstGeom>
          <a:noFill/>
        </p:spPr>
        <p:txBody>
          <a:bodyPr wrap="square" rtlCol="0">
            <a:spAutoFit/>
          </a:bodyPr>
          <a:lstStyle/>
          <a:p>
            <a:r>
              <a:rPr lang="en-GB" sz="2400" b="1" dirty="0">
                <a:solidFill>
                  <a:srgbClr val="FF0000"/>
                </a:solidFill>
              </a:rPr>
              <a:t>Logo 3</a:t>
            </a:r>
          </a:p>
        </p:txBody>
      </p:sp>
    </p:spTree>
    <p:extLst>
      <p:ext uri="{BB962C8B-B14F-4D97-AF65-F5344CB8AC3E}">
        <p14:creationId xmlns:p14="http://schemas.microsoft.com/office/powerpoint/2010/main" val="2132111480"/>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D4AEB61-EB0E-1548-A972-B7943D8C2B01}">
  <we:reference id="wa104178141" version="3.1.2.28" store="en-US" storeType="OMEX"/>
  <we:alternateReferences>
    <we:reference id="WA104178141" version="3.1.2.28" store="WA10417814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11759</TotalTime>
  <Words>518</Words>
  <Application>Microsoft Office PowerPoint</Application>
  <PresentationFormat>Widescreen</PresentationFormat>
  <Paragraphs>191</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American Typewriter</vt:lpstr>
      <vt:lpstr>Arial</vt:lpstr>
      <vt:lpstr>Calibri</vt:lpstr>
      <vt:lpstr>Calibri Light</vt:lpstr>
      <vt:lpstr>Office Theme</vt:lpstr>
      <vt:lpstr>Software Projects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Aaron Meressie</dc:creator>
  <cp:lastModifiedBy>pc</cp:lastModifiedBy>
  <cp:revision>252</cp:revision>
  <dcterms:created xsi:type="dcterms:W3CDTF">2017-11-06T23:02:07Z</dcterms:created>
  <dcterms:modified xsi:type="dcterms:W3CDTF">2017-11-29T02:18:05Z</dcterms:modified>
</cp:coreProperties>
</file>